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media/image28.jpg" ContentType="image/png"/>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0" r:id="rId1"/>
  </p:sldMasterIdLst>
  <p:notesMasterIdLst>
    <p:notesMasterId r:id="rId44"/>
  </p:notesMasterIdLst>
  <p:sldIdLst>
    <p:sldId id="256" r:id="rId2"/>
    <p:sldId id="257" r:id="rId3"/>
    <p:sldId id="258" r:id="rId4"/>
    <p:sldId id="259" r:id="rId5"/>
    <p:sldId id="260" r:id="rId6"/>
    <p:sldId id="261" r:id="rId7"/>
    <p:sldId id="262" r:id="rId8"/>
    <p:sldId id="289" r:id="rId9"/>
    <p:sldId id="263" r:id="rId10"/>
    <p:sldId id="264" r:id="rId11"/>
    <p:sldId id="265" r:id="rId12"/>
    <p:sldId id="266" r:id="rId13"/>
    <p:sldId id="267" r:id="rId14"/>
    <p:sldId id="268" r:id="rId15"/>
    <p:sldId id="269" r:id="rId16"/>
    <p:sldId id="270" r:id="rId17"/>
    <p:sldId id="271" r:id="rId18"/>
    <p:sldId id="272" r:id="rId19"/>
    <p:sldId id="296" r:id="rId20"/>
    <p:sldId id="273" r:id="rId21"/>
    <p:sldId id="274" r:id="rId22"/>
    <p:sldId id="275" r:id="rId23"/>
    <p:sldId id="276" r:id="rId24"/>
    <p:sldId id="277" r:id="rId25"/>
    <p:sldId id="278" r:id="rId26"/>
    <p:sldId id="279" r:id="rId27"/>
    <p:sldId id="298" r:id="rId28"/>
    <p:sldId id="294" r:id="rId29"/>
    <p:sldId id="281" r:id="rId30"/>
    <p:sldId id="295" r:id="rId31"/>
    <p:sldId id="282" r:id="rId32"/>
    <p:sldId id="283" r:id="rId33"/>
    <p:sldId id="284" r:id="rId34"/>
    <p:sldId id="285" r:id="rId35"/>
    <p:sldId id="286" r:id="rId36"/>
    <p:sldId id="287" r:id="rId37"/>
    <p:sldId id="291" r:id="rId38"/>
    <p:sldId id="292" r:id="rId39"/>
    <p:sldId id="297" r:id="rId40"/>
    <p:sldId id="293" r:id="rId41"/>
    <p:sldId id="300" r:id="rId42"/>
    <p:sldId id="299"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555"/>
    <p:restoredTop sz="50000"/>
  </p:normalViewPr>
  <p:slideViewPr>
    <p:cSldViewPr snapToGrid="0" snapToObjects="1">
      <p:cViewPr varScale="1">
        <p:scale>
          <a:sx n="60" d="100"/>
          <a:sy n="60" d="100"/>
        </p:scale>
        <p:origin x="187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958EEB-50BC-B14B-8F88-85B4FFED293C}" type="datetimeFigureOut">
              <a:rPr kumimoji="1" lang="zh-CN" altLang="en-US" smtClean="0"/>
              <a:t>2016/10/13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D236BC-0687-E046-9102-AD4C75C398A3}" type="slidenum">
              <a:rPr kumimoji="1" lang="zh-CN" altLang="en-US" smtClean="0"/>
              <a:t>‹#›</a:t>
            </a:fld>
            <a:endParaRPr kumimoji="1" lang="zh-CN" altLang="en-US"/>
          </a:p>
        </p:txBody>
      </p:sp>
    </p:spTree>
    <p:extLst>
      <p:ext uri="{BB962C8B-B14F-4D97-AF65-F5344CB8AC3E}">
        <p14:creationId xmlns:p14="http://schemas.microsoft.com/office/powerpoint/2010/main" val="36314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 Id="rId3" Type="http://schemas.openxmlformats.org/officeDocument/2006/relationships/hyperlink" Target="http://arxiv.org/abs/1508.06576"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1.LeNet</a:t>
            </a:r>
            <a:endParaRPr kumimoji="1" lang="zh-CN" altLang="en-US" dirty="0" smtClean="0"/>
          </a:p>
          <a:p>
            <a:r>
              <a:rPr kumimoji="1" lang="en-US" altLang="zh-CN" dirty="0" smtClean="0"/>
              <a:t>2.AlexNet</a:t>
            </a:r>
            <a:endParaRPr kumimoji="1" lang="zh-CN" altLang="en-US" dirty="0" smtClean="0"/>
          </a:p>
          <a:p>
            <a:r>
              <a:rPr kumimoji="1" lang="en-US" altLang="zh-CN" dirty="0" smtClean="0"/>
              <a:t>3.GoogLeNet</a:t>
            </a:r>
            <a:endParaRPr kumimoji="1" lang="zh-CN" altLang="en-US" dirty="0" smtClean="0"/>
          </a:p>
          <a:p>
            <a:r>
              <a:rPr kumimoji="1" lang="en-US" altLang="zh-CN" dirty="0" smtClean="0"/>
              <a:t>4.VGG</a:t>
            </a:r>
            <a:endParaRPr kumimoji="1" lang="zh-CN" altLang="en-US" dirty="0" smtClean="0"/>
          </a:p>
          <a:p>
            <a:r>
              <a:rPr kumimoji="1" lang="en-US" altLang="zh-CN" dirty="0" smtClean="0"/>
              <a:t>5.Deep</a:t>
            </a:r>
            <a:r>
              <a:rPr kumimoji="1" lang="zh-CN" altLang="en-US" dirty="0" smtClean="0"/>
              <a:t> </a:t>
            </a:r>
            <a:r>
              <a:rPr kumimoji="1" lang="en-US" altLang="zh-CN" dirty="0" smtClean="0"/>
              <a:t>Residual</a:t>
            </a:r>
            <a:r>
              <a:rPr kumimoji="1" lang="zh-CN" altLang="en-US" dirty="0" smtClean="0"/>
              <a:t> </a:t>
            </a:r>
            <a:r>
              <a:rPr kumimoji="1" lang="en-US" altLang="zh-CN" dirty="0" smtClean="0"/>
              <a:t>Network</a:t>
            </a:r>
            <a:endParaRPr kumimoji="1" lang="zh-CN" altLang="en-US" dirty="0"/>
          </a:p>
        </p:txBody>
      </p:sp>
      <p:sp>
        <p:nvSpPr>
          <p:cNvPr id="4" name="幻灯片编号占位符 3"/>
          <p:cNvSpPr>
            <a:spLocks noGrp="1"/>
          </p:cNvSpPr>
          <p:nvPr>
            <p:ph type="sldNum" sz="quarter" idx="10"/>
          </p:nvPr>
        </p:nvSpPr>
        <p:spPr/>
        <p:txBody>
          <a:bodyPr/>
          <a:lstStyle/>
          <a:p>
            <a:fld id="{F0D236BC-0687-E046-9102-AD4C75C398A3}" type="slidenum">
              <a:rPr kumimoji="1" lang="zh-CN" altLang="en-US" smtClean="0"/>
              <a:t>3</a:t>
            </a:fld>
            <a:endParaRPr kumimoji="1" lang="zh-CN" altLang="en-US"/>
          </a:p>
        </p:txBody>
      </p:sp>
    </p:spTree>
    <p:extLst>
      <p:ext uri="{BB962C8B-B14F-4D97-AF65-F5344CB8AC3E}">
        <p14:creationId xmlns:p14="http://schemas.microsoft.com/office/powerpoint/2010/main" val="460429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F0D236BC-0687-E046-9102-AD4C75C398A3}" type="slidenum">
              <a:rPr kumimoji="1" lang="zh-CN" altLang="en-US" smtClean="0"/>
              <a:t>12</a:t>
            </a:fld>
            <a:endParaRPr kumimoji="1" lang="zh-CN" altLang="en-US"/>
          </a:p>
        </p:txBody>
      </p:sp>
    </p:spTree>
    <p:extLst>
      <p:ext uri="{BB962C8B-B14F-4D97-AF65-F5344CB8AC3E}">
        <p14:creationId xmlns:p14="http://schemas.microsoft.com/office/powerpoint/2010/main" val="1539805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Bug: </a:t>
            </a:r>
            <a:r>
              <a:rPr lang="zh-CN" altLang="en-US" sz="1200" b="0" i="0" kern="1200" dirty="0" smtClean="0">
                <a:solidFill>
                  <a:schemeClr val="tx1"/>
                </a:solidFill>
                <a:effectLst/>
                <a:latin typeface="+mn-lt"/>
                <a:ea typeface="+mn-ea"/>
                <a:cs typeface="+mn-cs"/>
              </a:rPr>
              <a:t>用</a:t>
            </a:r>
            <a:r>
              <a:rPr lang="en-US" altLang="zh-CN" sz="1200" b="0" i="0" kern="1200" dirty="0" smtClean="0">
                <a:solidFill>
                  <a:schemeClr val="tx1"/>
                </a:solidFill>
                <a:effectLst/>
                <a:latin typeface="+mn-lt"/>
                <a:ea typeface="+mn-ea"/>
                <a:cs typeface="+mn-cs"/>
              </a:rPr>
              <a:t>chrome</a:t>
            </a: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download</a:t>
            </a: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graph</a:t>
            </a:r>
            <a:r>
              <a:rPr lang="zh-CN" altLang="en-US"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png</a:t>
            </a:r>
            <a:r>
              <a:rPr lang="zh-CN" altLang="en-US" sz="1200" b="0" i="0" kern="1200" dirty="0" smtClean="0">
                <a:solidFill>
                  <a:schemeClr val="tx1"/>
                </a:solidFill>
                <a:effectLst/>
                <a:latin typeface="+mn-lt"/>
                <a:ea typeface="+mn-ea"/>
                <a:cs typeface="+mn-cs"/>
              </a:rPr>
              <a:t>时是空白的，换成火狐是可以的</a:t>
            </a:r>
            <a:endParaRPr lang="zh-CN" altLang="en-US" sz="1200" b="0" i="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F0D236BC-0687-E046-9102-AD4C75C398A3}" type="slidenum">
              <a:rPr kumimoji="1" lang="zh-CN" altLang="en-US" smtClean="0"/>
              <a:t>13</a:t>
            </a:fld>
            <a:endParaRPr kumimoji="1" lang="zh-CN" altLang="en-US"/>
          </a:p>
        </p:txBody>
      </p:sp>
    </p:spTree>
    <p:extLst>
      <p:ext uri="{BB962C8B-B14F-4D97-AF65-F5344CB8AC3E}">
        <p14:creationId xmlns:p14="http://schemas.microsoft.com/office/powerpoint/2010/main" val="1879336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smtClean="0">
                <a:solidFill>
                  <a:schemeClr val="tx1"/>
                </a:solidFill>
                <a:effectLst/>
                <a:latin typeface="+mn-lt"/>
                <a:ea typeface="+mn-ea"/>
                <a:cs typeface="+mn-cs"/>
              </a:rPr>
              <a:t>VGGnet</a:t>
            </a:r>
            <a:r>
              <a:rPr lang="zh-CN" altLang="en-US" sz="1200" b="0" i="0" kern="1200" dirty="0" smtClean="0">
                <a:solidFill>
                  <a:schemeClr val="tx1"/>
                </a:solidFill>
                <a:effectLst/>
                <a:latin typeface="+mn-lt"/>
                <a:ea typeface="+mn-ea"/>
                <a:cs typeface="+mn-cs"/>
              </a:rPr>
              <a:t>是</a:t>
            </a:r>
            <a:r>
              <a:rPr lang="en-US" altLang="zh-CN" sz="1200" b="0" i="0" kern="1200" dirty="0" smtClean="0">
                <a:solidFill>
                  <a:schemeClr val="tx1"/>
                </a:solidFill>
                <a:effectLst/>
                <a:latin typeface="+mn-lt"/>
                <a:ea typeface="+mn-ea"/>
                <a:cs typeface="+mn-cs"/>
              </a:rPr>
              <a:t>Oxford</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Visual Geometry Group</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team</a:t>
            </a:r>
            <a:r>
              <a:rPr lang="zh-CN" altLang="en-US" sz="1200" b="0" i="0" kern="1200" dirty="0" smtClean="0">
                <a:solidFill>
                  <a:schemeClr val="tx1"/>
                </a:solidFill>
                <a:effectLst/>
                <a:latin typeface="+mn-lt"/>
                <a:ea typeface="+mn-ea"/>
                <a:cs typeface="+mn-cs"/>
              </a:rPr>
              <a:t>，在</a:t>
            </a:r>
            <a:r>
              <a:rPr lang="en-US" altLang="zh-CN" sz="1200" b="0" i="0" kern="1200" dirty="0" smtClean="0">
                <a:solidFill>
                  <a:schemeClr val="tx1"/>
                </a:solidFill>
                <a:effectLst/>
                <a:latin typeface="+mn-lt"/>
                <a:ea typeface="+mn-ea"/>
                <a:cs typeface="+mn-cs"/>
              </a:rPr>
              <a:t>ILSVRC 2014</a:t>
            </a:r>
            <a:r>
              <a:rPr lang="zh-CN" altLang="en-US" sz="1200" b="0" i="0" kern="1200" dirty="0" smtClean="0">
                <a:solidFill>
                  <a:schemeClr val="tx1"/>
                </a:solidFill>
                <a:effectLst/>
                <a:latin typeface="+mn-lt"/>
                <a:ea typeface="+mn-ea"/>
                <a:cs typeface="+mn-cs"/>
              </a:rPr>
              <a:t>上的相关工作，主要工作是证明了增加网络的深度能够在一定程度上影响网络最终的性能，如下图，文章通过逐步增加网络深度来提高性能，虽然看起来有一点小暴力，没有特别多取巧的，但是确实有效，很多</a:t>
            </a:r>
            <a:r>
              <a:rPr lang="en-US" altLang="zh-CN" sz="1200" b="0" i="0" kern="1200" dirty="0" err="1" smtClean="0">
                <a:solidFill>
                  <a:schemeClr val="tx1"/>
                </a:solidFill>
                <a:effectLst/>
                <a:latin typeface="+mn-lt"/>
                <a:ea typeface="+mn-ea"/>
                <a:cs typeface="+mn-cs"/>
              </a:rPr>
              <a:t>pretrained</a:t>
            </a:r>
            <a:r>
              <a:rPr lang="zh-CN" altLang="en-US" sz="1200" b="0" i="0" kern="1200" dirty="0" smtClean="0">
                <a:solidFill>
                  <a:schemeClr val="tx1"/>
                </a:solidFill>
                <a:effectLst/>
                <a:latin typeface="+mn-lt"/>
                <a:ea typeface="+mn-ea"/>
                <a:cs typeface="+mn-cs"/>
              </a:rPr>
              <a:t>的方法就是使用</a:t>
            </a:r>
            <a:r>
              <a:rPr lang="en-US" altLang="zh-CN" sz="1200" b="0" i="0" kern="1200" dirty="0" smtClean="0">
                <a:solidFill>
                  <a:schemeClr val="tx1"/>
                </a:solidFill>
                <a:effectLst/>
                <a:latin typeface="+mn-lt"/>
                <a:ea typeface="+mn-ea"/>
                <a:cs typeface="+mn-cs"/>
              </a:rPr>
              <a:t>VGG</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model</a:t>
            </a:r>
            <a:r>
              <a:rPr lang="zh-CN" altLang="en-US" sz="1200" b="0" i="0" kern="1200" dirty="0" smtClean="0">
                <a:solidFill>
                  <a:schemeClr val="tx1"/>
                </a:solidFill>
                <a:effectLst/>
                <a:latin typeface="+mn-lt"/>
                <a:ea typeface="+mn-ea"/>
                <a:cs typeface="+mn-cs"/>
              </a:rPr>
              <a:t>（主要是</a:t>
            </a:r>
            <a:r>
              <a:rPr lang="en-US" altLang="zh-CN" sz="1200" b="0" i="0" kern="1200" dirty="0" smtClean="0">
                <a:solidFill>
                  <a:schemeClr val="tx1"/>
                </a:solidFill>
                <a:effectLst/>
                <a:latin typeface="+mn-lt"/>
                <a:ea typeface="+mn-ea"/>
                <a:cs typeface="+mn-cs"/>
              </a:rPr>
              <a:t>16</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19</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VGG</a:t>
            </a:r>
            <a:r>
              <a:rPr lang="zh-CN" altLang="en-US" sz="1200" b="0" i="0" kern="1200" dirty="0" smtClean="0">
                <a:solidFill>
                  <a:schemeClr val="tx1"/>
                </a:solidFill>
                <a:effectLst/>
                <a:latin typeface="+mn-lt"/>
                <a:ea typeface="+mn-ea"/>
                <a:cs typeface="+mn-cs"/>
              </a:rPr>
              <a:t>相对其他的方法，参数空间很大，最终的</a:t>
            </a:r>
            <a:r>
              <a:rPr lang="en-US" altLang="zh-CN" sz="1200" b="0" i="0" kern="1200" dirty="0" smtClean="0">
                <a:solidFill>
                  <a:schemeClr val="tx1"/>
                </a:solidFill>
                <a:effectLst/>
                <a:latin typeface="+mn-lt"/>
                <a:ea typeface="+mn-ea"/>
                <a:cs typeface="+mn-cs"/>
              </a:rPr>
              <a:t>model</a:t>
            </a:r>
            <a:r>
              <a:rPr lang="zh-CN" altLang="en-US" sz="1200" b="0" i="0" kern="1200" dirty="0" smtClean="0">
                <a:solidFill>
                  <a:schemeClr val="tx1"/>
                </a:solidFill>
                <a:effectLst/>
                <a:latin typeface="+mn-lt"/>
                <a:ea typeface="+mn-ea"/>
                <a:cs typeface="+mn-cs"/>
              </a:rPr>
              <a:t>有</a:t>
            </a:r>
            <a:r>
              <a:rPr lang="en-US" altLang="zh-CN" sz="1200" b="0" i="0" kern="1200" dirty="0" smtClean="0">
                <a:solidFill>
                  <a:schemeClr val="tx1"/>
                </a:solidFill>
                <a:effectLst/>
                <a:latin typeface="+mn-lt"/>
                <a:ea typeface="+mn-ea"/>
                <a:cs typeface="+mn-cs"/>
              </a:rPr>
              <a:t>500</a:t>
            </a:r>
            <a:r>
              <a:rPr lang="zh-CN" altLang="en-US" sz="1200" b="0" i="0" kern="1200" dirty="0" smtClean="0">
                <a:solidFill>
                  <a:schemeClr val="tx1"/>
                </a:solidFill>
                <a:effectLst/>
                <a:latin typeface="+mn-lt"/>
                <a:ea typeface="+mn-ea"/>
                <a:cs typeface="+mn-cs"/>
              </a:rPr>
              <a:t>多</a:t>
            </a:r>
            <a:r>
              <a:rPr lang="en-US" altLang="zh-CN" sz="1200" b="0" i="0" kern="1200" dirty="0" smtClean="0">
                <a:solidFill>
                  <a:schemeClr val="tx1"/>
                </a:solidFill>
                <a:effectLst/>
                <a:latin typeface="+mn-lt"/>
                <a:ea typeface="+mn-ea"/>
                <a:cs typeface="+mn-cs"/>
              </a:rPr>
              <a:t>m</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alnext</a:t>
            </a:r>
            <a:r>
              <a:rPr lang="zh-CN" altLang="en-US" sz="1200" b="0" i="0" kern="1200" dirty="0" smtClean="0">
                <a:solidFill>
                  <a:schemeClr val="tx1"/>
                </a:solidFill>
                <a:effectLst/>
                <a:latin typeface="+mn-lt"/>
                <a:ea typeface="+mn-ea"/>
                <a:cs typeface="+mn-cs"/>
              </a:rPr>
              <a:t>只有</a:t>
            </a:r>
            <a:r>
              <a:rPr lang="en-US" altLang="zh-CN" sz="1200" b="0" i="0" kern="1200" dirty="0" smtClean="0">
                <a:solidFill>
                  <a:schemeClr val="tx1"/>
                </a:solidFill>
                <a:effectLst/>
                <a:latin typeface="+mn-lt"/>
                <a:ea typeface="+mn-ea"/>
                <a:cs typeface="+mn-cs"/>
              </a:rPr>
              <a:t>200m</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googlenet</a:t>
            </a:r>
            <a:r>
              <a:rPr lang="zh-CN" altLang="en-US" sz="1200" b="0" i="0" kern="1200" dirty="0" smtClean="0">
                <a:solidFill>
                  <a:schemeClr val="tx1"/>
                </a:solidFill>
                <a:effectLst/>
                <a:latin typeface="+mn-lt"/>
                <a:ea typeface="+mn-ea"/>
                <a:cs typeface="+mn-cs"/>
              </a:rPr>
              <a:t>更少，所以</a:t>
            </a:r>
            <a:r>
              <a:rPr lang="en-US" altLang="zh-CN" sz="1200" b="0" i="0" kern="1200" dirty="0" smtClean="0">
                <a:solidFill>
                  <a:schemeClr val="tx1"/>
                </a:solidFill>
                <a:effectLst/>
                <a:latin typeface="+mn-lt"/>
                <a:ea typeface="+mn-ea"/>
                <a:cs typeface="+mn-cs"/>
              </a:rPr>
              <a:t>train</a:t>
            </a:r>
            <a:r>
              <a:rPr lang="zh-CN" altLang="en-US" sz="1200" b="0" i="0" kern="1200" dirty="0" smtClean="0">
                <a:solidFill>
                  <a:schemeClr val="tx1"/>
                </a:solidFill>
                <a:effectLst/>
                <a:latin typeface="+mn-lt"/>
                <a:ea typeface="+mn-ea"/>
                <a:cs typeface="+mn-cs"/>
              </a:rPr>
              <a:t>一个</a:t>
            </a:r>
            <a:r>
              <a:rPr lang="en-US" altLang="zh-CN" sz="1200" b="0" i="0" kern="1200" dirty="0" err="1" smtClean="0">
                <a:solidFill>
                  <a:schemeClr val="tx1"/>
                </a:solidFill>
                <a:effectLst/>
                <a:latin typeface="+mn-lt"/>
                <a:ea typeface="+mn-ea"/>
                <a:cs typeface="+mn-cs"/>
              </a:rPr>
              <a:t>vgg</a:t>
            </a:r>
            <a:r>
              <a:rPr lang="zh-CN" altLang="en-US" sz="1200" b="0" i="0" kern="1200" dirty="0" smtClean="0">
                <a:solidFill>
                  <a:schemeClr val="tx1"/>
                </a:solidFill>
                <a:effectLst/>
                <a:latin typeface="+mn-lt"/>
                <a:ea typeface="+mn-ea"/>
                <a:cs typeface="+mn-cs"/>
              </a:rPr>
              <a:t>模型通常要花费更长的时间，所幸有公开的</a:t>
            </a:r>
            <a:r>
              <a:rPr lang="en-US" altLang="zh-CN" sz="1200" b="0" i="0" kern="1200" dirty="0" err="1" smtClean="0">
                <a:solidFill>
                  <a:schemeClr val="tx1"/>
                </a:solidFill>
                <a:effectLst/>
                <a:latin typeface="+mn-lt"/>
                <a:ea typeface="+mn-ea"/>
                <a:cs typeface="+mn-cs"/>
              </a:rPr>
              <a:t>pretrained</a:t>
            </a:r>
            <a:r>
              <a:rPr lang="en-US" altLang="zh-CN" sz="1200" b="0" i="0" kern="1200" dirty="0" smtClean="0">
                <a:solidFill>
                  <a:schemeClr val="tx1"/>
                </a:solidFill>
                <a:effectLst/>
                <a:latin typeface="+mn-lt"/>
                <a:ea typeface="+mn-ea"/>
                <a:cs typeface="+mn-cs"/>
              </a:rPr>
              <a:t> model</a:t>
            </a:r>
            <a:r>
              <a:rPr lang="zh-CN" altLang="en-US" sz="1200" b="0" i="0" kern="1200" dirty="0" smtClean="0">
                <a:solidFill>
                  <a:schemeClr val="tx1"/>
                </a:solidFill>
                <a:effectLst/>
                <a:latin typeface="+mn-lt"/>
                <a:ea typeface="+mn-ea"/>
                <a:cs typeface="+mn-cs"/>
              </a:rPr>
              <a:t>让我们很方便的使用</a:t>
            </a:r>
            <a:endParaRPr lang="zh-CN" altLang="en-US" sz="1200" b="0" i="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F0D236BC-0687-E046-9102-AD4C75C398A3}" type="slidenum">
              <a:rPr kumimoji="1" lang="zh-CN" altLang="en-US" smtClean="0"/>
              <a:t>14</a:t>
            </a:fld>
            <a:endParaRPr kumimoji="1" lang="zh-CN" altLang="en-US"/>
          </a:p>
        </p:txBody>
      </p:sp>
    </p:spTree>
    <p:extLst>
      <p:ext uri="{BB962C8B-B14F-4D97-AF65-F5344CB8AC3E}">
        <p14:creationId xmlns:p14="http://schemas.microsoft.com/office/powerpoint/2010/main" val="1296895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 and adding more layers to a suitably deep model leads to </a:t>
            </a:r>
            <a:r>
              <a:rPr lang="en-US" altLang="zh-CN" i="1" dirty="0" smtClean="0"/>
              <a:t>higher training error</a:t>
            </a:r>
            <a:r>
              <a:rPr lang="en-US" altLang="zh-CN" dirty="0" smtClean="0"/>
              <a:t>, as reported in [11, 42] and thoroughly verified by our experiments. Fig. 1 shows a typical example.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The existence of this constructed solution indicates that a deeper model should produce no higher training error than its shallower counterpart. But experiments show that our current solvers on hand are unable to ﬁnd solutions that</a:t>
            </a:r>
          </a:p>
          <a:p>
            <a:endParaRPr lang="zh-CN" altLang="en-US" sz="1200" b="0" i="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F0D236BC-0687-E046-9102-AD4C75C398A3}" type="slidenum">
              <a:rPr kumimoji="1" lang="zh-CN" altLang="en-US" smtClean="0"/>
              <a:t>15</a:t>
            </a:fld>
            <a:endParaRPr kumimoji="1" lang="zh-CN" altLang="en-US"/>
          </a:p>
        </p:txBody>
      </p:sp>
    </p:spTree>
    <p:extLst>
      <p:ext uri="{BB962C8B-B14F-4D97-AF65-F5344CB8AC3E}">
        <p14:creationId xmlns:p14="http://schemas.microsoft.com/office/powerpoint/2010/main" val="1670244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假设潜在映射为</a:t>
            </a:r>
            <a:r>
              <a:rPr lang="en-US" altLang="zh-CN" sz="1200" b="0" i="0" kern="1200" dirty="0" smtClean="0">
                <a:solidFill>
                  <a:schemeClr val="tx1"/>
                </a:solidFill>
                <a:effectLst/>
                <a:latin typeface="+mn-lt"/>
                <a:ea typeface="+mn-ea"/>
                <a:cs typeface="+mn-cs"/>
              </a:rPr>
              <a:t>H(x)</a:t>
            </a:r>
            <a:r>
              <a:rPr lang="zh-CN" altLang="en-US" sz="1200" b="0" i="0" kern="1200" dirty="0" smtClean="0">
                <a:solidFill>
                  <a:schemeClr val="tx1"/>
                </a:solidFill>
                <a:effectLst/>
                <a:latin typeface="+mn-lt"/>
                <a:ea typeface="+mn-ea"/>
                <a:cs typeface="+mn-cs"/>
              </a:rPr>
              <a:t>，使</a:t>
            </a:r>
            <a:r>
              <a:rPr lang="en-US" altLang="zh-CN" sz="1200" b="0" i="0" kern="1200" dirty="0" smtClean="0">
                <a:solidFill>
                  <a:schemeClr val="tx1"/>
                </a:solidFill>
                <a:effectLst/>
                <a:latin typeface="+mn-lt"/>
                <a:ea typeface="+mn-ea"/>
                <a:cs typeface="+mn-cs"/>
              </a:rPr>
              <a:t>stacked nonlinear layers</a:t>
            </a:r>
            <a:r>
              <a:rPr lang="zh-CN" altLang="en-US" sz="1200" b="0" i="0" kern="1200" dirty="0" smtClean="0">
                <a:solidFill>
                  <a:schemeClr val="tx1"/>
                </a:solidFill>
                <a:effectLst/>
                <a:latin typeface="+mn-lt"/>
                <a:ea typeface="+mn-ea"/>
                <a:cs typeface="+mn-cs"/>
              </a:rPr>
              <a:t>去拟合</a:t>
            </a:r>
            <a:r>
              <a:rPr lang="en-US" altLang="zh-CN" sz="1200" b="0" i="0" kern="1200" dirty="0" smtClean="0">
                <a:solidFill>
                  <a:schemeClr val="tx1"/>
                </a:solidFill>
                <a:effectLst/>
                <a:latin typeface="+mn-lt"/>
                <a:ea typeface="+mn-ea"/>
                <a:cs typeface="+mn-cs"/>
              </a:rPr>
              <a:t>F(x):=H(x)-x</a:t>
            </a:r>
            <a:r>
              <a:rPr lang="zh-CN" altLang="en-US" sz="1200" b="0" i="0" kern="1200" dirty="0" smtClean="0">
                <a:solidFill>
                  <a:schemeClr val="tx1"/>
                </a:solidFill>
                <a:effectLst/>
                <a:latin typeface="+mn-lt"/>
                <a:ea typeface="+mn-ea"/>
                <a:cs typeface="+mn-cs"/>
              </a:rPr>
              <a:t>，残差优化比优化</a:t>
            </a:r>
            <a:r>
              <a:rPr lang="en-US" altLang="zh-CN" sz="1200" b="0" i="0" kern="1200" dirty="0" smtClean="0">
                <a:solidFill>
                  <a:schemeClr val="tx1"/>
                </a:solidFill>
                <a:effectLst/>
                <a:latin typeface="+mn-lt"/>
                <a:ea typeface="+mn-ea"/>
                <a:cs typeface="+mn-cs"/>
              </a:rPr>
              <a:t>H(x)</a:t>
            </a:r>
            <a:r>
              <a:rPr lang="zh-CN" altLang="en-US" sz="1200" b="0" i="0" kern="1200" dirty="0" smtClean="0">
                <a:solidFill>
                  <a:schemeClr val="tx1"/>
                </a:solidFill>
                <a:effectLst/>
                <a:latin typeface="+mn-lt"/>
                <a:ea typeface="+mn-ea"/>
                <a:cs typeface="+mn-cs"/>
              </a:rPr>
              <a:t>更容易。 </a:t>
            </a:r>
            <a:r>
              <a:rPr lang="en-US" altLang="zh-CN" sz="1200" b="0" i="0" kern="1200" dirty="0" smtClean="0">
                <a:solidFill>
                  <a:schemeClr val="tx1"/>
                </a:solidFill>
                <a:effectLst/>
                <a:latin typeface="+mn-lt"/>
                <a:ea typeface="+mn-ea"/>
                <a:cs typeface="+mn-cs"/>
              </a:rPr>
              <a:t>F(x)+x</a:t>
            </a:r>
            <a:r>
              <a:rPr lang="zh-CN" altLang="en-US" sz="1200" b="0" i="0" kern="1200" dirty="0" smtClean="0">
                <a:solidFill>
                  <a:schemeClr val="tx1"/>
                </a:solidFill>
                <a:effectLst/>
                <a:latin typeface="+mn-lt"/>
                <a:ea typeface="+mn-ea"/>
                <a:cs typeface="+mn-cs"/>
              </a:rPr>
              <a:t>能够很容易通过”</a:t>
            </a:r>
            <a:r>
              <a:rPr lang="en-US" altLang="zh-CN" sz="1200" b="0" i="0" kern="1200" dirty="0" smtClean="0">
                <a:solidFill>
                  <a:schemeClr val="tx1"/>
                </a:solidFill>
                <a:effectLst/>
                <a:latin typeface="+mn-lt"/>
                <a:ea typeface="+mn-ea"/>
                <a:cs typeface="+mn-cs"/>
              </a:rPr>
              <a:t>shortcut connections”</a:t>
            </a:r>
            <a:r>
              <a:rPr lang="zh-CN" altLang="en-US" sz="1200" b="0" i="0" kern="1200" dirty="0" smtClean="0">
                <a:solidFill>
                  <a:schemeClr val="tx1"/>
                </a:solidFill>
                <a:effectLst/>
                <a:latin typeface="+mn-lt"/>
                <a:ea typeface="+mn-ea"/>
                <a:cs typeface="+mn-cs"/>
              </a:rPr>
              <a:t>来实现。</a:t>
            </a:r>
            <a:endParaRPr lang="zh-CN" altLang="en-US" sz="1200" b="0" i="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F0D236BC-0687-E046-9102-AD4C75C398A3}" type="slidenum">
              <a:rPr kumimoji="1" lang="zh-CN" altLang="en-US" smtClean="0"/>
              <a:t>16</a:t>
            </a:fld>
            <a:endParaRPr kumimoji="1" lang="zh-CN" altLang="en-US"/>
          </a:p>
        </p:txBody>
      </p:sp>
    </p:spTree>
    <p:extLst>
      <p:ext uri="{BB962C8B-B14F-4D97-AF65-F5344CB8AC3E}">
        <p14:creationId xmlns:p14="http://schemas.microsoft.com/office/powerpoint/2010/main" val="21269859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Example network architectures for </a:t>
            </a:r>
            <a:r>
              <a:rPr lang="en-US" altLang="zh-CN" sz="1200" b="0" i="0" kern="1200" dirty="0" err="1" smtClean="0">
                <a:solidFill>
                  <a:schemeClr val="tx1"/>
                </a:solidFill>
                <a:effectLst/>
                <a:latin typeface="+mn-lt"/>
                <a:ea typeface="+mn-ea"/>
                <a:cs typeface="+mn-cs"/>
              </a:rPr>
              <a:t>ImageNet</a:t>
            </a:r>
            <a:r>
              <a:rPr lang="en-US" altLang="zh-CN" sz="1200" b="0" i="0" kern="1200" dirty="0" smtClean="0">
                <a:solidFill>
                  <a:schemeClr val="tx1"/>
                </a:solidFill>
                <a:effectLst/>
                <a:latin typeface="+mn-lt"/>
                <a:ea typeface="+mn-ea"/>
                <a:cs typeface="+mn-cs"/>
              </a:rPr>
              <a:t>. Left: the VGG-19 model [41] (19.6 billion FLOPs) as a reference. Mid- </a:t>
            </a:r>
            <a:r>
              <a:rPr lang="en-US" altLang="zh-CN" sz="1200" b="0" i="0" kern="1200" dirty="0" err="1" smtClean="0">
                <a:solidFill>
                  <a:schemeClr val="tx1"/>
                </a:solidFill>
                <a:effectLst/>
                <a:latin typeface="+mn-lt"/>
                <a:ea typeface="+mn-ea"/>
                <a:cs typeface="+mn-cs"/>
              </a:rPr>
              <a:t>dle</a:t>
            </a:r>
            <a:r>
              <a:rPr lang="en-US" altLang="zh-CN" sz="1200" b="0" i="0" kern="1200" dirty="0" smtClean="0">
                <a:solidFill>
                  <a:schemeClr val="tx1"/>
                </a:solidFill>
                <a:effectLst/>
                <a:latin typeface="+mn-lt"/>
                <a:ea typeface="+mn-ea"/>
                <a:cs typeface="+mn-cs"/>
              </a:rPr>
              <a:t>: a plain network with 34 parameter layers (3.6 billion FLOPs). Right: a residual network with 34 parameter layers (3.6 billion FLOPs). The dotted shortcuts increase dimensions. Table 1 shows more details and other variants.</a:t>
            </a: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左图是</a:t>
            </a:r>
          </a:p>
          <a:p>
            <a:endParaRPr lang="zh-CN" altLang="en-US" sz="1200" b="0" i="0" kern="1200" dirty="0" smtClean="0">
              <a:solidFill>
                <a:schemeClr val="tx1"/>
              </a:solidFill>
              <a:effectLst/>
              <a:latin typeface="+mn-lt"/>
              <a:ea typeface="+mn-ea"/>
              <a:cs typeface="+mn-cs"/>
            </a:endParaRPr>
          </a:p>
          <a:p>
            <a:r>
              <a:rPr lang="en-US" altLang="zh-CN" sz="1200" b="0" i="0" kern="1200" dirty="0" err="1" smtClean="0">
                <a:solidFill>
                  <a:schemeClr val="tx1"/>
                </a:solidFill>
                <a:effectLst/>
                <a:latin typeface="+mn-lt"/>
                <a:ea typeface="+mn-ea"/>
                <a:cs typeface="+mn-cs"/>
              </a:rPr>
              <a:t>Tensorflow</a:t>
            </a:r>
            <a:r>
              <a:rPr lang="zh-CN" altLang="en-US" sz="1200" b="0" i="0" kern="1200" baseline="0" dirty="0" smtClean="0">
                <a:solidFill>
                  <a:schemeClr val="tx1"/>
                </a:solidFill>
                <a:effectLst/>
                <a:latin typeface="+mn-lt"/>
                <a:ea typeface="+mn-ea"/>
                <a:cs typeface="+mn-cs"/>
              </a:rPr>
              <a:t> 这里有一个</a:t>
            </a:r>
            <a:r>
              <a:rPr lang="en-US" altLang="zh-CN" sz="1200" b="0" i="0" kern="1200" baseline="0" dirty="0" smtClean="0">
                <a:solidFill>
                  <a:schemeClr val="tx1"/>
                </a:solidFill>
                <a:effectLst/>
                <a:latin typeface="+mn-lt"/>
                <a:ea typeface="+mn-ea"/>
                <a:cs typeface="+mn-cs"/>
              </a:rPr>
              <a:t>bug</a:t>
            </a:r>
            <a:r>
              <a:rPr lang="zh-CN" altLang="en-US" sz="1200" b="0" i="0" kern="1200" baseline="0" dirty="0" smtClean="0">
                <a:solidFill>
                  <a:schemeClr val="tx1"/>
                </a:solidFill>
                <a:effectLst/>
                <a:latin typeface="+mn-lt"/>
                <a:ea typeface="+mn-ea"/>
                <a:cs typeface="+mn-cs"/>
              </a:rPr>
              <a:t>， 做</a:t>
            </a:r>
            <a:r>
              <a:rPr lang="en-US" altLang="zh-CN" sz="1200" b="0" i="0" kern="1200" baseline="0" dirty="0" err="1" smtClean="0">
                <a:solidFill>
                  <a:schemeClr val="tx1"/>
                </a:solidFill>
                <a:effectLst/>
                <a:latin typeface="+mn-lt"/>
                <a:ea typeface="+mn-ea"/>
                <a:cs typeface="+mn-cs"/>
              </a:rPr>
              <a:t>downsample</a:t>
            </a:r>
            <a:r>
              <a:rPr lang="zh-CN" altLang="en-US" sz="1200" b="0" i="0" kern="1200" baseline="0" dirty="0" smtClean="0">
                <a:solidFill>
                  <a:schemeClr val="tx1"/>
                </a:solidFill>
                <a:effectLst/>
                <a:latin typeface="+mn-lt"/>
                <a:ea typeface="+mn-ea"/>
                <a:cs typeface="+mn-cs"/>
              </a:rPr>
              <a:t>的时候  </a:t>
            </a:r>
            <a:r>
              <a:rPr lang="en-US" altLang="zh-CN" sz="1200" b="0" i="0" kern="1200" baseline="0" dirty="0" err="1" smtClean="0">
                <a:solidFill>
                  <a:schemeClr val="tx1"/>
                </a:solidFill>
                <a:effectLst/>
                <a:latin typeface="+mn-lt"/>
                <a:ea typeface="+mn-ea"/>
                <a:cs typeface="+mn-cs"/>
              </a:rPr>
              <a:t>cpu</a:t>
            </a:r>
            <a:r>
              <a:rPr lang="zh-CN" altLang="en-US" sz="1200" b="0" i="0" kern="1200" baseline="0" dirty="0" smtClean="0">
                <a:solidFill>
                  <a:schemeClr val="tx1"/>
                </a:solidFill>
                <a:effectLst/>
                <a:latin typeface="+mn-lt"/>
                <a:ea typeface="+mn-ea"/>
                <a:cs typeface="+mn-cs"/>
              </a:rPr>
              <a:t>版本是无法运行的，但是</a:t>
            </a:r>
            <a:r>
              <a:rPr lang="en-US" altLang="zh-CN" sz="1200" b="0" i="0" kern="1200" baseline="0" dirty="0" err="1" smtClean="0">
                <a:solidFill>
                  <a:schemeClr val="tx1"/>
                </a:solidFill>
                <a:effectLst/>
                <a:latin typeface="+mn-lt"/>
                <a:ea typeface="+mn-ea"/>
                <a:cs typeface="+mn-cs"/>
              </a:rPr>
              <a:t>gpu</a:t>
            </a:r>
            <a:r>
              <a:rPr lang="zh-CN" altLang="en-US" sz="1200" b="0" i="0" kern="1200" baseline="0" dirty="0" smtClean="0">
                <a:solidFill>
                  <a:schemeClr val="tx1"/>
                </a:solidFill>
                <a:effectLst/>
                <a:latin typeface="+mn-lt"/>
                <a:ea typeface="+mn-ea"/>
                <a:cs typeface="+mn-cs"/>
              </a:rPr>
              <a:t>是</a:t>
            </a:r>
            <a:r>
              <a:rPr lang="en-US" altLang="zh-CN" sz="1200" b="0" i="0" kern="1200" baseline="0" dirty="0" smtClean="0">
                <a:solidFill>
                  <a:schemeClr val="tx1"/>
                </a:solidFill>
                <a:effectLst/>
                <a:latin typeface="+mn-lt"/>
                <a:ea typeface="+mn-ea"/>
                <a:cs typeface="+mn-cs"/>
              </a:rPr>
              <a:t>ok</a:t>
            </a:r>
            <a:r>
              <a:rPr lang="zh-CN" altLang="en-US" sz="1200" b="0" i="0" kern="1200" baseline="0" dirty="0" smtClean="0">
                <a:solidFill>
                  <a:schemeClr val="tx1"/>
                </a:solidFill>
                <a:effectLst/>
                <a:latin typeface="+mn-lt"/>
                <a:ea typeface="+mn-ea"/>
                <a:cs typeface="+mn-cs"/>
              </a:rPr>
              <a:t>的 </a:t>
            </a:r>
            <a:endParaRPr lang="en-US" altLang="zh-CN" sz="1200" b="0" i="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F0D236BC-0687-E046-9102-AD4C75C398A3}" type="slidenum">
              <a:rPr kumimoji="1" lang="zh-CN" altLang="en-US" smtClean="0"/>
              <a:t>17</a:t>
            </a:fld>
            <a:endParaRPr kumimoji="1" lang="zh-CN" altLang="en-US"/>
          </a:p>
        </p:txBody>
      </p:sp>
    </p:spTree>
    <p:extLst>
      <p:ext uri="{BB962C8B-B14F-4D97-AF65-F5344CB8AC3E}">
        <p14:creationId xmlns:p14="http://schemas.microsoft.com/office/powerpoint/2010/main" val="16359897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smtClean="0"/>
              <a:t>Tflearn</a:t>
            </a:r>
            <a:r>
              <a:rPr kumimoji="1" lang="en-US" altLang="zh-CN" dirty="0" smtClean="0"/>
              <a:t> </a:t>
            </a:r>
            <a:r>
              <a:rPr kumimoji="1" lang="zh-CN" altLang="en-US" dirty="0" smtClean="0"/>
              <a:t>和</a:t>
            </a:r>
            <a:r>
              <a:rPr kumimoji="1" lang="en-US" altLang="zh-CN" dirty="0" err="1" smtClean="0"/>
              <a:t>tensorflow</a:t>
            </a:r>
            <a:endParaRPr kumimoji="1" lang="zh-CN" altLang="en-US" dirty="0" smtClean="0"/>
          </a:p>
          <a:p>
            <a:r>
              <a:rPr kumimoji="1" lang="en-US" altLang="zh-CN" dirty="0" err="1" smtClean="0"/>
              <a:t>Keras</a:t>
            </a:r>
            <a:r>
              <a:rPr kumimoji="1" lang="zh-CN" altLang="en-US" baseline="0" dirty="0" smtClean="0"/>
              <a:t> 支持</a:t>
            </a:r>
            <a:r>
              <a:rPr kumimoji="1" lang="en-US" altLang="zh-CN" baseline="0" dirty="0" err="1" smtClean="0"/>
              <a:t>theano</a:t>
            </a:r>
            <a:r>
              <a:rPr kumimoji="1" lang="zh-CN" altLang="en-US" baseline="0" dirty="0" smtClean="0"/>
              <a:t>和</a:t>
            </a:r>
            <a:r>
              <a:rPr kumimoji="1" lang="en-US" altLang="zh-CN" baseline="0" dirty="0" err="1" smtClean="0"/>
              <a:t>tensorflow</a:t>
            </a:r>
            <a:r>
              <a:rPr kumimoji="1" lang="zh-CN" altLang="en-US" baseline="0" dirty="0" smtClean="0"/>
              <a:t>为</a:t>
            </a:r>
            <a:r>
              <a:rPr kumimoji="1" lang="en-US" altLang="zh-CN" baseline="0" dirty="0" smtClean="0"/>
              <a:t>backend</a:t>
            </a:r>
            <a:r>
              <a:rPr kumimoji="1" lang="zh-CN" altLang="en-US" baseline="0" dirty="0" smtClean="0"/>
              <a:t>，看底层源码比较麻烦</a:t>
            </a:r>
          </a:p>
          <a:p>
            <a:r>
              <a:rPr kumimoji="1" lang="en-US" altLang="zh-CN" dirty="0" err="1" smtClean="0"/>
              <a:t>TensorLayer</a:t>
            </a:r>
            <a:r>
              <a:rPr kumimoji="1" lang="zh-CN" altLang="en-US" dirty="0" smtClean="0"/>
              <a:t>是国人写的，整个代码架构看起来有点乱，而且关注的人比较少</a:t>
            </a:r>
          </a:p>
          <a:p>
            <a:r>
              <a:rPr kumimoji="1" lang="en-US" altLang="zh-CN" dirty="0" err="1" smtClean="0"/>
              <a:t>tflearn</a:t>
            </a:r>
            <a:endParaRPr kumimoji="1" lang="zh-CN" altLang="en-US" dirty="0" smtClean="0"/>
          </a:p>
          <a:p>
            <a:r>
              <a:rPr kumimoji="1" lang="zh-CN" altLang="en-US" dirty="0" smtClean="0"/>
              <a:t>好处</a:t>
            </a:r>
            <a:r>
              <a:rPr kumimoji="1" lang="en-US" altLang="zh-CN" dirty="0" smtClean="0"/>
              <a:t>:1,</a:t>
            </a:r>
            <a:r>
              <a:rPr kumimoji="1" lang="zh-CN" altLang="en-US" baseline="0" dirty="0" smtClean="0"/>
              <a:t> 方便科研人员和开发人员快速配置深度网络模型；</a:t>
            </a:r>
          </a:p>
          <a:p>
            <a:r>
              <a:rPr kumimoji="1" lang="en-US" altLang="zh-CN" baseline="0" dirty="0" smtClean="0"/>
              <a:t>2</a:t>
            </a:r>
            <a:r>
              <a:rPr kumimoji="1" lang="zh-CN" altLang="en-US" baseline="0" dirty="0" smtClean="0"/>
              <a:t>，方便初学者学习</a:t>
            </a:r>
            <a:r>
              <a:rPr kumimoji="1" lang="en-US" altLang="zh-CN" baseline="0" dirty="0" err="1" smtClean="0"/>
              <a:t>tensorflow</a:t>
            </a:r>
            <a:r>
              <a:rPr kumimoji="1" lang="zh-CN" altLang="en-US" baseline="0" dirty="0" smtClean="0"/>
              <a:t>代码，</a:t>
            </a:r>
            <a:r>
              <a:rPr kumimoji="1" lang="en-US" altLang="zh-CN" baseline="0" dirty="0" err="1" smtClean="0"/>
              <a:t>tf</a:t>
            </a:r>
            <a:r>
              <a:rPr kumimoji="1" lang="zh-CN" altLang="en-US" baseline="0" dirty="0" smtClean="0"/>
              <a:t>源码的</a:t>
            </a:r>
            <a:r>
              <a:rPr kumimoji="1" lang="en-US" altLang="zh-CN" baseline="0" dirty="0" err="1" smtClean="0"/>
              <a:t>api</a:t>
            </a:r>
            <a:r>
              <a:rPr kumimoji="1" lang="zh-CN" altLang="en-US" baseline="0" dirty="0" smtClean="0"/>
              <a:t>多且复杂，看</a:t>
            </a:r>
            <a:r>
              <a:rPr kumimoji="1" lang="en-US" altLang="zh-CN" baseline="0" dirty="0" err="1" smtClean="0"/>
              <a:t>tflearn</a:t>
            </a:r>
            <a:r>
              <a:rPr kumimoji="1" lang="zh-CN" altLang="en-US" baseline="0" dirty="0" smtClean="0"/>
              <a:t>的源码可以很好的学习</a:t>
            </a:r>
            <a:r>
              <a:rPr kumimoji="1" lang="en-US" altLang="zh-CN" baseline="0" dirty="0" err="1" smtClean="0"/>
              <a:t>tf</a:t>
            </a:r>
            <a:r>
              <a:rPr kumimoji="1" lang="zh-CN" altLang="en-US" baseline="0" dirty="0" smtClean="0"/>
              <a:t>的这些日常使用的</a:t>
            </a:r>
            <a:r>
              <a:rPr kumimoji="1" lang="en-US" altLang="zh-CN" baseline="0" dirty="0" err="1" smtClean="0"/>
              <a:t>api</a:t>
            </a:r>
            <a:endParaRPr kumimoji="1" lang="zh-CN" altLang="en-US" baseline="0" dirty="0" smtClean="0"/>
          </a:p>
          <a:p>
            <a:r>
              <a:rPr kumimoji="1" lang="en-US" altLang="zh-CN" dirty="0" smtClean="0"/>
              <a:t>TF-slim</a:t>
            </a:r>
            <a:r>
              <a:rPr kumimoji="1" lang="zh-CN" altLang="en-US" dirty="0" smtClean="0"/>
              <a:t>和</a:t>
            </a:r>
            <a:r>
              <a:rPr kumimoji="1" lang="en-US" altLang="zh-CN" dirty="0" smtClean="0"/>
              <a:t>Learn</a:t>
            </a:r>
            <a:r>
              <a:rPr kumimoji="1" lang="zh-CN" altLang="en-US" dirty="0" smtClean="0"/>
              <a:t>在官方源</a:t>
            </a:r>
            <a:r>
              <a:rPr kumimoji="1" lang="en-US" altLang="zh-CN" dirty="0" err="1" smtClean="0"/>
              <a:t>contrib</a:t>
            </a:r>
            <a:r>
              <a:rPr kumimoji="1" lang="zh-CN" altLang="en-US" dirty="0" smtClean="0"/>
              <a:t>里面不过觉着不好用</a:t>
            </a:r>
            <a:endParaRPr kumimoji="1" lang="zh-CN" altLang="en-US" dirty="0"/>
          </a:p>
        </p:txBody>
      </p:sp>
      <p:sp>
        <p:nvSpPr>
          <p:cNvPr id="4" name="幻灯片编号占位符 3"/>
          <p:cNvSpPr>
            <a:spLocks noGrp="1"/>
          </p:cNvSpPr>
          <p:nvPr>
            <p:ph type="sldNum" sz="quarter" idx="10"/>
          </p:nvPr>
        </p:nvSpPr>
        <p:spPr/>
        <p:txBody>
          <a:bodyPr/>
          <a:lstStyle/>
          <a:p>
            <a:fld id="{F0D236BC-0687-E046-9102-AD4C75C398A3}" type="slidenum">
              <a:rPr kumimoji="1" lang="zh-CN" altLang="en-US" smtClean="0"/>
              <a:t>18</a:t>
            </a:fld>
            <a:endParaRPr kumimoji="1" lang="zh-CN" altLang="en-US"/>
          </a:p>
        </p:txBody>
      </p:sp>
    </p:spTree>
    <p:extLst>
      <p:ext uri="{BB962C8B-B14F-4D97-AF65-F5344CB8AC3E}">
        <p14:creationId xmlns:p14="http://schemas.microsoft.com/office/powerpoint/2010/main" val="15577319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F0D236BC-0687-E046-9102-AD4C75C398A3}" type="slidenum">
              <a:rPr kumimoji="1" lang="zh-CN" altLang="en-US" smtClean="0"/>
              <a:t>19</a:t>
            </a:fld>
            <a:endParaRPr kumimoji="1" lang="zh-CN" altLang="en-US"/>
          </a:p>
        </p:txBody>
      </p:sp>
    </p:spTree>
    <p:extLst>
      <p:ext uri="{BB962C8B-B14F-4D97-AF65-F5344CB8AC3E}">
        <p14:creationId xmlns:p14="http://schemas.microsoft.com/office/powerpoint/2010/main" val="14421530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做一种图像分类通常有三种方法：</a:t>
            </a:r>
            <a:r>
              <a:rPr kumimoji="1" lang="en-US" altLang="zh-CN" dirty="0" smtClean="0"/>
              <a:t>1</a:t>
            </a:r>
            <a:r>
              <a:rPr kumimoji="1" lang="zh-CN" altLang="en-US" dirty="0" smtClean="0"/>
              <a:t>，从头训练某种网络结构用来进行图像识别；</a:t>
            </a:r>
            <a:r>
              <a:rPr kumimoji="1" lang="en-US" altLang="zh-CN" dirty="0" smtClean="0"/>
              <a:t>2</a:t>
            </a:r>
            <a:r>
              <a:rPr kumimoji="1" lang="zh-CN" altLang="en-US" dirty="0" smtClean="0"/>
              <a:t>，重新训练某个</a:t>
            </a:r>
            <a:r>
              <a:rPr kumimoji="1" lang="en-US" altLang="zh-CN" dirty="0" smtClean="0"/>
              <a:t>pre-trained</a:t>
            </a:r>
            <a:r>
              <a:rPr kumimoji="1" lang="zh-CN" altLang="en-US" dirty="0" smtClean="0"/>
              <a:t> </a:t>
            </a:r>
            <a:r>
              <a:rPr kumimoji="1" lang="en-US" altLang="zh-CN" dirty="0" smtClean="0"/>
              <a:t>model</a:t>
            </a:r>
            <a:r>
              <a:rPr kumimoji="1" lang="zh-CN" altLang="en-US" dirty="0" smtClean="0"/>
              <a:t>，更改类别，然后</a:t>
            </a:r>
            <a:r>
              <a:rPr kumimoji="1" lang="en-US" altLang="zh-CN" dirty="0" smtClean="0"/>
              <a:t>fit</a:t>
            </a:r>
            <a:r>
              <a:rPr kumimoji="1" lang="zh-CN" altLang="en-US" dirty="0" smtClean="0"/>
              <a:t>数据进行模型训练；</a:t>
            </a:r>
            <a:r>
              <a:rPr kumimoji="1" lang="en-US" altLang="zh-CN" dirty="0" smtClean="0"/>
              <a:t>3</a:t>
            </a:r>
            <a:r>
              <a:rPr kumimoji="1" lang="zh-CN" altLang="en-US" dirty="0" smtClean="0"/>
              <a:t>，同样是利用</a:t>
            </a:r>
            <a:r>
              <a:rPr kumimoji="1" lang="en-US" altLang="zh-CN" dirty="0" smtClean="0"/>
              <a:t>pre-trained</a:t>
            </a:r>
            <a:r>
              <a:rPr kumimoji="1" lang="zh-CN" altLang="en-US" dirty="0" smtClean="0"/>
              <a:t> </a:t>
            </a:r>
            <a:r>
              <a:rPr kumimoji="1" lang="en-US" altLang="zh-CN" dirty="0" smtClean="0"/>
              <a:t>model</a:t>
            </a:r>
            <a:r>
              <a:rPr kumimoji="1" lang="zh-CN" altLang="en-US" dirty="0" smtClean="0"/>
              <a:t>，</a:t>
            </a:r>
            <a:r>
              <a:rPr kumimoji="1" lang="en-US" altLang="zh-CN" dirty="0" smtClean="0"/>
              <a:t>load</a:t>
            </a:r>
            <a:r>
              <a:rPr kumimoji="1" lang="zh-CN" altLang="en-US" dirty="0" smtClean="0"/>
              <a:t>所有</a:t>
            </a:r>
            <a:r>
              <a:rPr kumimoji="1" lang="en-US" altLang="zh-CN" dirty="0" smtClean="0"/>
              <a:t>layers</a:t>
            </a:r>
            <a:r>
              <a:rPr kumimoji="1" lang="zh-CN" altLang="en-US" dirty="0" smtClean="0"/>
              <a:t>的参数，</a:t>
            </a:r>
            <a:r>
              <a:rPr kumimoji="1" lang="en-US" altLang="zh-CN" dirty="0" smtClean="0"/>
              <a:t>frozen</a:t>
            </a:r>
            <a:r>
              <a:rPr kumimoji="1" lang="zh-CN" altLang="en-US" dirty="0" smtClean="0"/>
              <a:t>其中某些层参数，</a:t>
            </a:r>
            <a:r>
              <a:rPr kumimoji="1" lang="en-US" altLang="zh-CN" dirty="0" smtClean="0"/>
              <a:t>fit</a:t>
            </a:r>
            <a:r>
              <a:rPr kumimoji="1" lang="zh-CN" altLang="en-US" dirty="0" smtClean="0"/>
              <a:t>数据进行模型训练。</a:t>
            </a:r>
            <a:endParaRPr kumimoji="1" lang="zh-CN" altLang="en-US" dirty="0"/>
          </a:p>
        </p:txBody>
      </p:sp>
      <p:sp>
        <p:nvSpPr>
          <p:cNvPr id="4" name="幻灯片编号占位符 3"/>
          <p:cNvSpPr>
            <a:spLocks noGrp="1"/>
          </p:cNvSpPr>
          <p:nvPr>
            <p:ph type="sldNum" sz="quarter" idx="10"/>
          </p:nvPr>
        </p:nvSpPr>
        <p:spPr/>
        <p:txBody>
          <a:bodyPr/>
          <a:lstStyle/>
          <a:p>
            <a:fld id="{F0D236BC-0687-E046-9102-AD4C75C398A3}" type="slidenum">
              <a:rPr kumimoji="1" lang="zh-CN" altLang="en-US" smtClean="0"/>
              <a:t>20</a:t>
            </a:fld>
            <a:endParaRPr kumimoji="1" lang="zh-CN" altLang="en-US"/>
          </a:p>
        </p:txBody>
      </p:sp>
    </p:spTree>
    <p:extLst>
      <p:ext uri="{BB962C8B-B14F-4D97-AF65-F5344CB8AC3E}">
        <p14:creationId xmlns:p14="http://schemas.microsoft.com/office/powerpoint/2010/main" val="13605338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做一种图像分类通常有三种方法：</a:t>
            </a:r>
            <a:r>
              <a:rPr kumimoji="1" lang="en-US" altLang="zh-CN" dirty="0" smtClean="0"/>
              <a:t>1</a:t>
            </a:r>
            <a:r>
              <a:rPr kumimoji="1" lang="zh-CN" altLang="en-US" dirty="0" smtClean="0"/>
              <a:t>，从头训练某种网络结构用来进行图像识别；</a:t>
            </a:r>
            <a:r>
              <a:rPr kumimoji="1" lang="en-US" altLang="zh-CN" dirty="0" smtClean="0"/>
              <a:t>2</a:t>
            </a:r>
            <a:r>
              <a:rPr kumimoji="1" lang="zh-CN" altLang="en-US" dirty="0" smtClean="0"/>
              <a:t>，重新训练某个</a:t>
            </a:r>
            <a:r>
              <a:rPr kumimoji="1" lang="en-US" altLang="zh-CN" dirty="0" smtClean="0"/>
              <a:t>pre-trained</a:t>
            </a:r>
            <a:r>
              <a:rPr kumimoji="1" lang="zh-CN" altLang="en-US" dirty="0" smtClean="0"/>
              <a:t> </a:t>
            </a:r>
            <a:r>
              <a:rPr kumimoji="1" lang="en-US" altLang="zh-CN" dirty="0" smtClean="0"/>
              <a:t>model</a:t>
            </a:r>
            <a:r>
              <a:rPr kumimoji="1" lang="zh-CN" altLang="en-US" dirty="0" smtClean="0"/>
              <a:t>，更改类别，然后</a:t>
            </a:r>
            <a:r>
              <a:rPr kumimoji="1" lang="en-US" altLang="zh-CN" dirty="0" smtClean="0"/>
              <a:t>fit</a:t>
            </a:r>
            <a:r>
              <a:rPr kumimoji="1" lang="zh-CN" altLang="en-US" dirty="0" smtClean="0"/>
              <a:t>数据进行模型训练；</a:t>
            </a:r>
            <a:r>
              <a:rPr kumimoji="1" lang="en-US" altLang="zh-CN" dirty="0" smtClean="0"/>
              <a:t>3</a:t>
            </a:r>
            <a:r>
              <a:rPr kumimoji="1" lang="zh-CN" altLang="en-US" dirty="0" smtClean="0"/>
              <a:t>，同样是利用</a:t>
            </a:r>
            <a:r>
              <a:rPr kumimoji="1" lang="en-US" altLang="zh-CN" dirty="0" smtClean="0"/>
              <a:t>pre-trained</a:t>
            </a:r>
            <a:r>
              <a:rPr kumimoji="1" lang="zh-CN" altLang="en-US" dirty="0" smtClean="0"/>
              <a:t> </a:t>
            </a:r>
            <a:r>
              <a:rPr kumimoji="1" lang="en-US" altLang="zh-CN" dirty="0" smtClean="0"/>
              <a:t>model</a:t>
            </a:r>
            <a:r>
              <a:rPr kumimoji="1" lang="zh-CN" altLang="en-US" dirty="0" smtClean="0"/>
              <a:t>，</a:t>
            </a:r>
            <a:r>
              <a:rPr kumimoji="1" lang="en-US" altLang="zh-CN" dirty="0" smtClean="0"/>
              <a:t>load</a:t>
            </a:r>
            <a:r>
              <a:rPr kumimoji="1" lang="zh-CN" altLang="en-US" dirty="0" smtClean="0"/>
              <a:t>所有</a:t>
            </a:r>
            <a:r>
              <a:rPr kumimoji="1" lang="en-US" altLang="zh-CN" dirty="0" smtClean="0"/>
              <a:t>layers</a:t>
            </a:r>
            <a:r>
              <a:rPr kumimoji="1" lang="zh-CN" altLang="en-US" dirty="0" smtClean="0"/>
              <a:t>的参数，</a:t>
            </a:r>
            <a:r>
              <a:rPr kumimoji="1" lang="en-US" altLang="zh-CN" dirty="0" smtClean="0"/>
              <a:t>frozen</a:t>
            </a:r>
            <a:r>
              <a:rPr kumimoji="1" lang="zh-CN" altLang="en-US" dirty="0" smtClean="0"/>
              <a:t>其中某些层参数，</a:t>
            </a:r>
            <a:r>
              <a:rPr kumimoji="1" lang="en-US" altLang="zh-CN" dirty="0" smtClean="0"/>
              <a:t>fit</a:t>
            </a:r>
            <a:r>
              <a:rPr kumimoji="1" lang="zh-CN" altLang="en-US" dirty="0" smtClean="0"/>
              <a:t>数据</a:t>
            </a:r>
            <a:r>
              <a:rPr kumimoji="1" lang="zh-CN" altLang="en-US" smtClean="0"/>
              <a:t>进行模型训练。</a:t>
            </a:r>
            <a:endParaRPr kumimoji="1" lang="zh-CN" altLang="en-US" dirty="0"/>
          </a:p>
        </p:txBody>
      </p:sp>
      <p:sp>
        <p:nvSpPr>
          <p:cNvPr id="4" name="幻灯片编号占位符 3"/>
          <p:cNvSpPr>
            <a:spLocks noGrp="1"/>
          </p:cNvSpPr>
          <p:nvPr>
            <p:ph type="sldNum" sz="quarter" idx="10"/>
          </p:nvPr>
        </p:nvSpPr>
        <p:spPr/>
        <p:txBody>
          <a:bodyPr/>
          <a:lstStyle/>
          <a:p>
            <a:fld id="{F0D236BC-0687-E046-9102-AD4C75C398A3}" type="slidenum">
              <a:rPr kumimoji="1" lang="zh-CN" altLang="en-US" smtClean="0"/>
              <a:t>21</a:t>
            </a:fld>
            <a:endParaRPr kumimoji="1" lang="zh-CN" altLang="en-US"/>
          </a:p>
        </p:txBody>
      </p:sp>
    </p:spTree>
    <p:extLst>
      <p:ext uri="{BB962C8B-B14F-4D97-AF65-F5344CB8AC3E}">
        <p14:creationId xmlns:p14="http://schemas.microsoft.com/office/powerpoint/2010/main" val="1367759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Input:32</a:t>
            </a:r>
            <a:r>
              <a:rPr kumimoji="1" lang="zh-CN" altLang="en-US" dirty="0" smtClean="0"/>
              <a:t>*</a:t>
            </a:r>
            <a:r>
              <a:rPr kumimoji="1" lang="en-US" altLang="zh-CN" dirty="0" smtClean="0"/>
              <a:t>32</a:t>
            </a:r>
            <a:endParaRPr kumimoji="1" lang="zh-CN" altLang="en-US" dirty="0" smtClean="0"/>
          </a:p>
          <a:p>
            <a:r>
              <a:rPr kumimoji="1" lang="en-US" altLang="zh-CN" dirty="0" smtClean="0"/>
              <a:t>C1:5</a:t>
            </a:r>
            <a:r>
              <a:rPr kumimoji="1" lang="zh-CN" altLang="en-US" dirty="0" smtClean="0"/>
              <a:t>*</a:t>
            </a:r>
            <a:r>
              <a:rPr kumimoji="1" lang="en-US" altLang="zh-CN" dirty="0" smtClean="0"/>
              <a:t>5</a:t>
            </a:r>
            <a:r>
              <a:rPr kumimoji="1" lang="zh-CN" altLang="en-US" dirty="0" smtClean="0"/>
              <a:t>*</a:t>
            </a:r>
            <a:r>
              <a:rPr kumimoji="1" lang="en-US" altLang="zh-CN" dirty="0" smtClean="0"/>
              <a:t>6(5</a:t>
            </a:r>
            <a:r>
              <a:rPr kumimoji="1" lang="zh-CN" altLang="en-US" dirty="0" smtClean="0"/>
              <a:t>*</a:t>
            </a:r>
            <a:r>
              <a:rPr kumimoji="1" lang="en-US" altLang="zh-CN" dirty="0" smtClean="0"/>
              <a:t>5</a:t>
            </a:r>
            <a:r>
              <a:rPr kumimoji="1" lang="zh-CN" altLang="en-US" dirty="0" smtClean="0"/>
              <a:t>的卷积核大小，</a:t>
            </a:r>
            <a:r>
              <a:rPr kumimoji="1" lang="en-US" altLang="zh-CN" dirty="0" smtClean="0"/>
              <a:t>6</a:t>
            </a:r>
            <a:r>
              <a:rPr kumimoji="1" lang="zh-CN" altLang="en-US" dirty="0" smtClean="0"/>
              <a:t>个</a:t>
            </a:r>
            <a:r>
              <a:rPr kumimoji="1" lang="en-US" altLang="zh-CN" dirty="0" smtClean="0"/>
              <a:t>channel)</a:t>
            </a:r>
            <a:r>
              <a:rPr kumimoji="1" lang="zh-CN" altLang="en-US" dirty="0" smtClean="0"/>
              <a:t>，</a:t>
            </a:r>
            <a:r>
              <a:rPr kumimoji="1" lang="en-US" altLang="zh-CN" dirty="0" smtClean="0"/>
              <a:t>28</a:t>
            </a:r>
            <a:r>
              <a:rPr kumimoji="1" lang="zh-CN" altLang="en-US" dirty="0" smtClean="0"/>
              <a:t>*</a:t>
            </a:r>
            <a:r>
              <a:rPr kumimoji="1" lang="en-US" altLang="zh-CN" dirty="0" smtClean="0"/>
              <a:t>28</a:t>
            </a:r>
            <a:r>
              <a:rPr kumimoji="1" lang="zh-CN" altLang="en-US" dirty="0" smtClean="0"/>
              <a:t>*</a:t>
            </a:r>
            <a:r>
              <a:rPr kumimoji="1" lang="en-US" altLang="zh-CN" dirty="0" smtClean="0"/>
              <a:t>6</a:t>
            </a:r>
            <a:endParaRPr kumimoji="1" lang="zh-CN" altLang="en-US" dirty="0" smtClean="0"/>
          </a:p>
          <a:p>
            <a:r>
              <a:rPr kumimoji="1" lang="en-US" altLang="zh-CN" dirty="0" smtClean="0"/>
              <a:t>S2:</a:t>
            </a:r>
            <a:r>
              <a:rPr kumimoji="1" lang="zh-CN" altLang="en-US" dirty="0" smtClean="0"/>
              <a:t>下采样，</a:t>
            </a:r>
            <a:r>
              <a:rPr kumimoji="1" lang="en-US" altLang="zh-CN" dirty="0" smtClean="0"/>
              <a:t>max-pool</a:t>
            </a:r>
            <a:r>
              <a:rPr kumimoji="1" lang="zh-CN" altLang="en-US" dirty="0" smtClean="0"/>
              <a:t>，</a:t>
            </a:r>
            <a:r>
              <a:rPr kumimoji="1" lang="en-US" altLang="zh-CN" dirty="0" smtClean="0"/>
              <a:t>2</a:t>
            </a:r>
            <a:r>
              <a:rPr kumimoji="1" lang="zh-CN" altLang="en-US" dirty="0" smtClean="0"/>
              <a:t>*</a:t>
            </a:r>
            <a:r>
              <a:rPr kumimoji="1" lang="en-US" altLang="zh-CN" dirty="0" smtClean="0"/>
              <a:t>2</a:t>
            </a:r>
            <a:r>
              <a:rPr kumimoji="1" lang="zh-CN" altLang="en-US" dirty="0" smtClean="0"/>
              <a:t>，</a:t>
            </a:r>
            <a:r>
              <a:rPr kumimoji="1" lang="en-US" altLang="zh-CN" dirty="0" smtClean="0"/>
              <a:t>14</a:t>
            </a:r>
            <a:r>
              <a:rPr kumimoji="1" lang="zh-CN" altLang="en-US" dirty="0" smtClean="0"/>
              <a:t>*</a:t>
            </a:r>
            <a:r>
              <a:rPr kumimoji="1" lang="en-US" altLang="zh-CN" dirty="0" smtClean="0"/>
              <a:t>14</a:t>
            </a:r>
            <a:r>
              <a:rPr kumimoji="1" lang="zh-CN" altLang="en-US" dirty="0" smtClean="0"/>
              <a:t>*</a:t>
            </a:r>
            <a:r>
              <a:rPr kumimoji="1" lang="en-US" altLang="zh-CN" dirty="0" smtClean="0"/>
              <a:t>6</a:t>
            </a:r>
            <a:endParaRPr kumimoji="1" lang="zh-CN" altLang="en-US" dirty="0" smtClean="0"/>
          </a:p>
          <a:p>
            <a:r>
              <a:rPr kumimoji="1" lang="en-US" altLang="zh-CN" dirty="0" smtClean="0"/>
              <a:t>C3:5</a:t>
            </a:r>
            <a:r>
              <a:rPr kumimoji="1" lang="zh-CN" altLang="en-US" dirty="0" smtClean="0"/>
              <a:t>*</a:t>
            </a:r>
            <a:r>
              <a:rPr kumimoji="1" lang="en-US" altLang="zh-CN" dirty="0" smtClean="0"/>
              <a:t>5</a:t>
            </a:r>
            <a:r>
              <a:rPr kumimoji="1" lang="zh-CN" altLang="en-US" dirty="0" smtClean="0"/>
              <a:t>*</a:t>
            </a:r>
            <a:r>
              <a:rPr kumimoji="1" lang="en-US" altLang="zh-CN" dirty="0" smtClean="0"/>
              <a:t>16(5</a:t>
            </a:r>
            <a:r>
              <a:rPr kumimoji="1" lang="zh-CN" altLang="en-US" dirty="0" smtClean="0"/>
              <a:t>*</a:t>
            </a:r>
            <a:r>
              <a:rPr kumimoji="1" lang="en-US" altLang="zh-CN" dirty="0" smtClean="0"/>
              <a:t>5</a:t>
            </a:r>
            <a:r>
              <a:rPr kumimoji="1" lang="zh-CN" altLang="en-US" dirty="0" smtClean="0"/>
              <a:t>的卷积核大小，</a:t>
            </a:r>
            <a:r>
              <a:rPr kumimoji="1" lang="en-US" altLang="zh-CN" dirty="0" smtClean="0"/>
              <a:t>16</a:t>
            </a:r>
            <a:r>
              <a:rPr kumimoji="1" lang="zh-CN" altLang="en-US" dirty="0" smtClean="0"/>
              <a:t>个</a:t>
            </a:r>
            <a:r>
              <a:rPr kumimoji="1" lang="en-US" altLang="zh-CN" dirty="0" smtClean="0"/>
              <a:t>channel)</a:t>
            </a:r>
            <a:r>
              <a:rPr kumimoji="1" lang="zh-CN" altLang="en-US" dirty="0" smtClean="0"/>
              <a:t>，</a:t>
            </a:r>
            <a:r>
              <a:rPr kumimoji="1" lang="en-US" altLang="zh-CN" dirty="0" smtClean="0"/>
              <a:t>10</a:t>
            </a:r>
            <a:r>
              <a:rPr kumimoji="1" lang="zh-CN" altLang="en-US" dirty="0" smtClean="0"/>
              <a:t>*</a:t>
            </a:r>
            <a:r>
              <a:rPr kumimoji="1" lang="en-US" altLang="zh-CN" dirty="0" smtClean="0"/>
              <a:t>10</a:t>
            </a:r>
            <a:r>
              <a:rPr kumimoji="1" lang="zh-CN" altLang="en-US" dirty="0" smtClean="0"/>
              <a:t>*</a:t>
            </a:r>
            <a:r>
              <a:rPr kumimoji="1" lang="en-US" altLang="zh-CN" dirty="0" smtClean="0"/>
              <a:t>16</a:t>
            </a:r>
            <a:endParaRPr kumimoji="1" lang="zh-CN" altLang="en-US" dirty="0" smtClean="0"/>
          </a:p>
          <a:p>
            <a:r>
              <a:rPr kumimoji="1" lang="en-US" altLang="zh-CN" dirty="0" smtClean="0"/>
              <a:t>S4:</a:t>
            </a:r>
            <a:r>
              <a:rPr kumimoji="1" lang="zh-CN" altLang="en-US" dirty="0" smtClean="0"/>
              <a:t>下采样，</a:t>
            </a:r>
            <a:r>
              <a:rPr kumimoji="1" lang="en-US" altLang="zh-CN" dirty="0" smtClean="0"/>
              <a:t>max-pool</a:t>
            </a:r>
            <a:r>
              <a:rPr kumimoji="1" lang="zh-CN" altLang="en-US" dirty="0" smtClean="0"/>
              <a:t>，</a:t>
            </a:r>
            <a:r>
              <a:rPr kumimoji="1" lang="en-US" altLang="zh-CN" dirty="0" smtClean="0"/>
              <a:t>2</a:t>
            </a:r>
            <a:r>
              <a:rPr kumimoji="1" lang="zh-CN" altLang="en-US" dirty="0" smtClean="0"/>
              <a:t>*</a:t>
            </a:r>
            <a:r>
              <a:rPr kumimoji="1" lang="en-US" altLang="zh-CN" dirty="0" smtClean="0"/>
              <a:t>2</a:t>
            </a:r>
            <a:r>
              <a:rPr kumimoji="1" lang="zh-CN" altLang="en-US" dirty="0" smtClean="0"/>
              <a:t>，</a:t>
            </a:r>
            <a:r>
              <a:rPr kumimoji="1" lang="en-US" altLang="zh-CN" dirty="0" smtClean="0"/>
              <a:t>5</a:t>
            </a:r>
            <a:r>
              <a:rPr kumimoji="1" lang="zh-CN" altLang="en-US" dirty="0" smtClean="0"/>
              <a:t>*</a:t>
            </a:r>
            <a:r>
              <a:rPr kumimoji="1" lang="en-US" altLang="zh-CN" dirty="0" smtClean="0"/>
              <a:t>5</a:t>
            </a:r>
            <a:r>
              <a:rPr kumimoji="1" lang="zh-CN" altLang="en-US" dirty="0" smtClean="0"/>
              <a:t>*</a:t>
            </a:r>
            <a:r>
              <a:rPr kumimoji="1" lang="en-US" altLang="zh-CN" dirty="0" smtClean="0"/>
              <a:t>16</a:t>
            </a:r>
            <a:endParaRPr kumimoji="1" lang="zh-CN" altLang="en-US" dirty="0" smtClean="0"/>
          </a:p>
          <a:p>
            <a:r>
              <a:rPr kumimoji="1" lang="en-US" altLang="zh-CN" dirty="0" smtClean="0"/>
              <a:t>C5:5</a:t>
            </a:r>
            <a:r>
              <a:rPr kumimoji="1" lang="zh-CN" altLang="en-US" dirty="0" smtClean="0"/>
              <a:t>*</a:t>
            </a:r>
            <a:r>
              <a:rPr kumimoji="1" lang="en-US" altLang="zh-CN" dirty="0" smtClean="0"/>
              <a:t>5*120(5</a:t>
            </a:r>
            <a:r>
              <a:rPr kumimoji="1" lang="zh-CN" altLang="en-US" dirty="0" smtClean="0"/>
              <a:t>*</a:t>
            </a:r>
            <a:r>
              <a:rPr kumimoji="1" lang="en-US" altLang="zh-CN" dirty="0" smtClean="0"/>
              <a:t>5</a:t>
            </a:r>
            <a:r>
              <a:rPr kumimoji="1" lang="zh-CN" altLang="en-US" dirty="0" smtClean="0"/>
              <a:t>的卷积核大小，</a:t>
            </a:r>
            <a:r>
              <a:rPr kumimoji="1" lang="en-US" altLang="zh-CN" dirty="0" smtClean="0"/>
              <a:t>120</a:t>
            </a:r>
            <a:r>
              <a:rPr kumimoji="1" lang="zh-CN" altLang="en-US" dirty="0" smtClean="0"/>
              <a:t>个</a:t>
            </a:r>
            <a:r>
              <a:rPr kumimoji="1" lang="en-US" altLang="zh-CN" dirty="0" smtClean="0"/>
              <a:t>channel)</a:t>
            </a:r>
            <a:r>
              <a:rPr kumimoji="1" lang="zh-CN" altLang="en-US" dirty="0" smtClean="0"/>
              <a:t>，</a:t>
            </a:r>
            <a:r>
              <a:rPr kumimoji="1" lang="en-US" altLang="zh-CN" dirty="0" smtClean="0"/>
              <a:t>1</a:t>
            </a:r>
            <a:r>
              <a:rPr kumimoji="1" lang="zh-CN" altLang="en-US" dirty="0" smtClean="0"/>
              <a:t>*</a:t>
            </a:r>
            <a:r>
              <a:rPr kumimoji="1" lang="en-US" altLang="zh-CN" dirty="0" smtClean="0"/>
              <a:t>1</a:t>
            </a:r>
            <a:r>
              <a:rPr kumimoji="1" lang="zh-CN" altLang="en-US" dirty="0" smtClean="0"/>
              <a:t>*</a:t>
            </a:r>
            <a:r>
              <a:rPr kumimoji="1" lang="en-US" altLang="zh-CN" dirty="0" smtClean="0"/>
              <a:t>120</a:t>
            </a:r>
            <a:endParaRPr kumimoji="1" lang="zh-CN" altLang="en-US" dirty="0" smtClean="0"/>
          </a:p>
          <a:p>
            <a:r>
              <a:rPr kumimoji="1" lang="en-US" altLang="zh-CN" dirty="0" smtClean="0"/>
              <a:t>F6:120</a:t>
            </a:r>
            <a:r>
              <a:rPr kumimoji="1" lang="zh-CN" altLang="en-US" dirty="0" smtClean="0"/>
              <a:t>*</a:t>
            </a:r>
            <a:r>
              <a:rPr kumimoji="1" lang="en-US" altLang="zh-CN" dirty="0" smtClean="0"/>
              <a:t>84</a:t>
            </a:r>
            <a:endParaRPr kumimoji="1" lang="zh-CN" altLang="en-US" dirty="0" smtClean="0"/>
          </a:p>
          <a:p>
            <a:r>
              <a:rPr kumimoji="1" lang="en-US" altLang="zh-CN" dirty="0" smtClean="0"/>
              <a:t>Output:84</a:t>
            </a:r>
            <a:r>
              <a:rPr kumimoji="1" lang="zh-CN" altLang="en-US" dirty="0" smtClean="0"/>
              <a:t>*</a:t>
            </a:r>
            <a:r>
              <a:rPr kumimoji="1" lang="en-US" altLang="zh-CN" dirty="0" smtClean="0"/>
              <a:t>10</a:t>
            </a:r>
            <a:endParaRPr kumimoji="1" lang="zh-CN" altLang="en-US" dirty="0"/>
          </a:p>
        </p:txBody>
      </p:sp>
      <p:sp>
        <p:nvSpPr>
          <p:cNvPr id="4" name="幻灯片编号占位符 3"/>
          <p:cNvSpPr>
            <a:spLocks noGrp="1"/>
          </p:cNvSpPr>
          <p:nvPr>
            <p:ph type="sldNum" sz="quarter" idx="10"/>
          </p:nvPr>
        </p:nvSpPr>
        <p:spPr/>
        <p:txBody>
          <a:bodyPr/>
          <a:lstStyle/>
          <a:p>
            <a:fld id="{F0D236BC-0687-E046-9102-AD4C75C398A3}" type="slidenum">
              <a:rPr kumimoji="1" lang="zh-CN" altLang="en-US" smtClean="0"/>
              <a:t>4</a:t>
            </a:fld>
            <a:endParaRPr kumimoji="1" lang="zh-CN" altLang="en-US"/>
          </a:p>
        </p:txBody>
      </p:sp>
    </p:spTree>
    <p:extLst>
      <p:ext uri="{BB962C8B-B14F-4D97-AF65-F5344CB8AC3E}">
        <p14:creationId xmlns:p14="http://schemas.microsoft.com/office/powerpoint/2010/main" val="12611138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做一种图像分类通常有三种方法：</a:t>
            </a:r>
            <a:r>
              <a:rPr kumimoji="1" lang="en-US" altLang="zh-CN" dirty="0" smtClean="0"/>
              <a:t>1</a:t>
            </a:r>
            <a:r>
              <a:rPr kumimoji="1" lang="zh-CN" altLang="en-US" dirty="0" smtClean="0"/>
              <a:t>，从头训练某种网络结构用来进行图像识别；</a:t>
            </a:r>
            <a:r>
              <a:rPr kumimoji="1" lang="en-US" altLang="zh-CN" dirty="0" smtClean="0"/>
              <a:t>2</a:t>
            </a:r>
            <a:r>
              <a:rPr kumimoji="1" lang="zh-CN" altLang="en-US" dirty="0" smtClean="0"/>
              <a:t>，重新训练某个</a:t>
            </a:r>
            <a:r>
              <a:rPr kumimoji="1" lang="en-US" altLang="zh-CN" dirty="0" smtClean="0"/>
              <a:t>pre-trained</a:t>
            </a:r>
            <a:r>
              <a:rPr kumimoji="1" lang="zh-CN" altLang="en-US" dirty="0" smtClean="0"/>
              <a:t> </a:t>
            </a:r>
            <a:r>
              <a:rPr kumimoji="1" lang="en-US" altLang="zh-CN" dirty="0" smtClean="0"/>
              <a:t>model</a:t>
            </a:r>
            <a:r>
              <a:rPr kumimoji="1" lang="zh-CN" altLang="en-US" dirty="0" smtClean="0"/>
              <a:t>，更改类别，然后</a:t>
            </a:r>
            <a:r>
              <a:rPr kumimoji="1" lang="en-US" altLang="zh-CN" dirty="0" smtClean="0"/>
              <a:t>fit</a:t>
            </a:r>
            <a:r>
              <a:rPr kumimoji="1" lang="zh-CN" altLang="en-US" dirty="0" smtClean="0"/>
              <a:t>数据进行模型训练；</a:t>
            </a:r>
            <a:r>
              <a:rPr kumimoji="1" lang="en-US" altLang="zh-CN" dirty="0" smtClean="0"/>
              <a:t>3</a:t>
            </a:r>
            <a:r>
              <a:rPr kumimoji="1" lang="zh-CN" altLang="en-US" dirty="0" smtClean="0"/>
              <a:t>，同样是利用</a:t>
            </a:r>
            <a:r>
              <a:rPr kumimoji="1" lang="en-US" altLang="zh-CN" dirty="0" smtClean="0"/>
              <a:t>pre-trained</a:t>
            </a:r>
            <a:r>
              <a:rPr kumimoji="1" lang="zh-CN" altLang="en-US" dirty="0" smtClean="0"/>
              <a:t> </a:t>
            </a:r>
            <a:r>
              <a:rPr kumimoji="1" lang="en-US" altLang="zh-CN" dirty="0" smtClean="0"/>
              <a:t>model</a:t>
            </a:r>
            <a:r>
              <a:rPr kumimoji="1" lang="zh-CN" altLang="en-US" dirty="0" smtClean="0"/>
              <a:t>，</a:t>
            </a:r>
            <a:r>
              <a:rPr kumimoji="1" lang="en-US" altLang="zh-CN" dirty="0" smtClean="0"/>
              <a:t>load</a:t>
            </a:r>
            <a:r>
              <a:rPr kumimoji="1" lang="zh-CN" altLang="en-US" dirty="0" smtClean="0"/>
              <a:t>所有</a:t>
            </a:r>
            <a:r>
              <a:rPr kumimoji="1" lang="en-US" altLang="zh-CN" dirty="0" smtClean="0"/>
              <a:t>layers</a:t>
            </a:r>
            <a:r>
              <a:rPr kumimoji="1" lang="zh-CN" altLang="en-US" dirty="0" smtClean="0"/>
              <a:t>的参数，</a:t>
            </a:r>
            <a:r>
              <a:rPr kumimoji="1" lang="en-US" altLang="zh-CN" dirty="0" smtClean="0"/>
              <a:t>frozen</a:t>
            </a:r>
            <a:r>
              <a:rPr kumimoji="1" lang="zh-CN" altLang="en-US" dirty="0" smtClean="0"/>
              <a:t>其中某些层参数，</a:t>
            </a:r>
            <a:r>
              <a:rPr kumimoji="1" lang="en-US" altLang="zh-CN" dirty="0" smtClean="0"/>
              <a:t>fit</a:t>
            </a:r>
            <a:r>
              <a:rPr kumimoji="1" lang="zh-CN" altLang="en-US" dirty="0" smtClean="0"/>
              <a:t>数据</a:t>
            </a:r>
            <a:r>
              <a:rPr kumimoji="1" lang="zh-CN" altLang="en-US" smtClean="0"/>
              <a:t>进行模型训练。</a:t>
            </a:r>
            <a:endParaRPr kumimoji="1" lang="zh-CN" altLang="en-US" dirty="0"/>
          </a:p>
        </p:txBody>
      </p:sp>
      <p:sp>
        <p:nvSpPr>
          <p:cNvPr id="4" name="幻灯片编号占位符 3"/>
          <p:cNvSpPr>
            <a:spLocks noGrp="1"/>
          </p:cNvSpPr>
          <p:nvPr>
            <p:ph type="sldNum" sz="quarter" idx="10"/>
          </p:nvPr>
        </p:nvSpPr>
        <p:spPr/>
        <p:txBody>
          <a:bodyPr/>
          <a:lstStyle/>
          <a:p>
            <a:fld id="{F0D236BC-0687-E046-9102-AD4C75C398A3}" type="slidenum">
              <a:rPr kumimoji="1" lang="zh-CN" altLang="en-US" smtClean="0"/>
              <a:t>22</a:t>
            </a:fld>
            <a:endParaRPr kumimoji="1" lang="zh-CN" altLang="en-US"/>
          </a:p>
        </p:txBody>
      </p:sp>
    </p:spTree>
    <p:extLst>
      <p:ext uri="{BB962C8B-B14F-4D97-AF65-F5344CB8AC3E}">
        <p14:creationId xmlns:p14="http://schemas.microsoft.com/office/powerpoint/2010/main" val="14223437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做一种图像分类通常有三种方法：</a:t>
            </a:r>
            <a:r>
              <a:rPr kumimoji="1" lang="en-US" altLang="zh-CN" dirty="0" smtClean="0"/>
              <a:t>1</a:t>
            </a:r>
            <a:r>
              <a:rPr kumimoji="1" lang="zh-CN" altLang="en-US" dirty="0" smtClean="0"/>
              <a:t>，从头训练某种网络结构用来进行图像识别；</a:t>
            </a:r>
            <a:r>
              <a:rPr kumimoji="1" lang="en-US" altLang="zh-CN" dirty="0" smtClean="0"/>
              <a:t>2</a:t>
            </a:r>
            <a:r>
              <a:rPr kumimoji="1" lang="zh-CN" altLang="en-US" dirty="0" smtClean="0"/>
              <a:t>，重新训练某个</a:t>
            </a:r>
            <a:r>
              <a:rPr kumimoji="1" lang="en-US" altLang="zh-CN" dirty="0" smtClean="0"/>
              <a:t>pre-trained</a:t>
            </a:r>
            <a:r>
              <a:rPr kumimoji="1" lang="zh-CN" altLang="en-US" dirty="0" smtClean="0"/>
              <a:t> </a:t>
            </a:r>
            <a:r>
              <a:rPr kumimoji="1" lang="en-US" altLang="zh-CN" dirty="0" smtClean="0"/>
              <a:t>model</a:t>
            </a:r>
            <a:r>
              <a:rPr kumimoji="1" lang="zh-CN" altLang="en-US" dirty="0" smtClean="0"/>
              <a:t>，更改类别，然后</a:t>
            </a:r>
            <a:r>
              <a:rPr kumimoji="1" lang="en-US" altLang="zh-CN" dirty="0" smtClean="0"/>
              <a:t>fit</a:t>
            </a:r>
            <a:r>
              <a:rPr kumimoji="1" lang="zh-CN" altLang="en-US" dirty="0" smtClean="0"/>
              <a:t>数据进行模型训练；</a:t>
            </a:r>
            <a:r>
              <a:rPr kumimoji="1" lang="en-US" altLang="zh-CN" dirty="0" smtClean="0"/>
              <a:t>3</a:t>
            </a:r>
            <a:r>
              <a:rPr kumimoji="1" lang="zh-CN" altLang="en-US" dirty="0" smtClean="0"/>
              <a:t>，同样是利用</a:t>
            </a:r>
            <a:r>
              <a:rPr kumimoji="1" lang="en-US" altLang="zh-CN" dirty="0" smtClean="0"/>
              <a:t>pre-trained</a:t>
            </a:r>
            <a:r>
              <a:rPr kumimoji="1" lang="zh-CN" altLang="en-US" dirty="0" smtClean="0"/>
              <a:t> </a:t>
            </a:r>
            <a:r>
              <a:rPr kumimoji="1" lang="en-US" altLang="zh-CN" dirty="0" smtClean="0"/>
              <a:t>model</a:t>
            </a:r>
            <a:r>
              <a:rPr kumimoji="1" lang="zh-CN" altLang="en-US" dirty="0" smtClean="0"/>
              <a:t>，</a:t>
            </a:r>
            <a:r>
              <a:rPr kumimoji="1" lang="en-US" altLang="zh-CN" dirty="0" smtClean="0"/>
              <a:t>load</a:t>
            </a:r>
            <a:r>
              <a:rPr kumimoji="1" lang="zh-CN" altLang="en-US" dirty="0" smtClean="0"/>
              <a:t>所有</a:t>
            </a:r>
            <a:r>
              <a:rPr kumimoji="1" lang="en-US" altLang="zh-CN" dirty="0" smtClean="0"/>
              <a:t>layers</a:t>
            </a:r>
            <a:r>
              <a:rPr kumimoji="1" lang="zh-CN" altLang="en-US" dirty="0" smtClean="0"/>
              <a:t>的参数，</a:t>
            </a:r>
            <a:r>
              <a:rPr kumimoji="1" lang="en-US" altLang="zh-CN" dirty="0" smtClean="0"/>
              <a:t>frozen</a:t>
            </a:r>
            <a:r>
              <a:rPr kumimoji="1" lang="zh-CN" altLang="en-US" dirty="0" smtClean="0"/>
              <a:t>其中某些层参数，</a:t>
            </a:r>
            <a:r>
              <a:rPr kumimoji="1" lang="en-US" altLang="zh-CN" dirty="0" smtClean="0"/>
              <a:t>fit</a:t>
            </a:r>
            <a:r>
              <a:rPr kumimoji="1" lang="zh-CN" altLang="en-US" dirty="0" smtClean="0"/>
              <a:t>数据进行模型训练，更新</a:t>
            </a:r>
            <a:r>
              <a:rPr kumimoji="1" lang="en-US" altLang="zh-CN" dirty="0" err="1" smtClean="0"/>
              <a:t>unforzen</a:t>
            </a:r>
            <a:r>
              <a:rPr kumimoji="1" lang="zh-CN" altLang="en-US" dirty="0" smtClean="0"/>
              <a:t>的</a:t>
            </a:r>
            <a:r>
              <a:rPr kumimoji="1" lang="en-US" altLang="zh-CN" dirty="0" smtClean="0"/>
              <a:t>layer</a:t>
            </a:r>
            <a:r>
              <a:rPr kumimoji="1" lang="zh-CN" altLang="en-US" dirty="0" smtClean="0"/>
              <a:t>，比如最后一层</a:t>
            </a:r>
            <a:r>
              <a:rPr kumimoji="1" lang="en-US" altLang="zh-CN" dirty="0" err="1" smtClean="0"/>
              <a:t>softmax</a:t>
            </a:r>
            <a:r>
              <a:rPr kumimoji="1" lang="zh-CN" altLang="en-US" dirty="0" smtClean="0"/>
              <a:t>。</a:t>
            </a:r>
            <a:endParaRPr kumimoji="1" lang="zh-CN" altLang="en-US" dirty="0"/>
          </a:p>
        </p:txBody>
      </p:sp>
      <p:sp>
        <p:nvSpPr>
          <p:cNvPr id="4" name="幻灯片编号占位符 3"/>
          <p:cNvSpPr>
            <a:spLocks noGrp="1"/>
          </p:cNvSpPr>
          <p:nvPr>
            <p:ph type="sldNum" sz="quarter" idx="10"/>
          </p:nvPr>
        </p:nvSpPr>
        <p:spPr/>
        <p:txBody>
          <a:bodyPr/>
          <a:lstStyle/>
          <a:p>
            <a:fld id="{F0D236BC-0687-E046-9102-AD4C75C398A3}" type="slidenum">
              <a:rPr kumimoji="1" lang="zh-CN" altLang="en-US" smtClean="0"/>
              <a:t>23</a:t>
            </a:fld>
            <a:endParaRPr kumimoji="1" lang="zh-CN" altLang="en-US"/>
          </a:p>
        </p:txBody>
      </p:sp>
    </p:spTree>
    <p:extLst>
      <p:ext uri="{BB962C8B-B14F-4D97-AF65-F5344CB8AC3E}">
        <p14:creationId xmlns:p14="http://schemas.microsoft.com/office/powerpoint/2010/main" val="18196550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Neural</a:t>
            </a:r>
            <a:r>
              <a:rPr kumimoji="1" lang="zh-CN" altLang="en-US" baseline="0" dirty="0" smtClean="0"/>
              <a:t> </a:t>
            </a:r>
            <a:r>
              <a:rPr kumimoji="1" lang="en-US" altLang="zh-CN" baseline="0" dirty="0" smtClean="0"/>
              <a:t>style</a:t>
            </a:r>
            <a:r>
              <a:rPr kumimoji="1" lang="zh-CN" altLang="en-US" baseline="0" dirty="0" smtClean="0"/>
              <a:t> 是图像合成的一个经典的东西</a:t>
            </a:r>
          </a:p>
          <a:p>
            <a:r>
              <a:rPr kumimoji="1" lang="zh-CN" altLang="en-US" dirty="0" smtClean="0"/>
              <a:t>最开始的图像合成主要是基于</a:t>
            </a:r>
            <a:r>
              <a:rPr kumimoji="1" lang="en-US" altLang="zh-CN" dirty="0" smtClean="0"/>
              <a:t>MRF</a:t>
            </a:r>
            <a:r>
              <a:rPr kumimoji="1" lang="zh-CN" altLang="en-US" dirty="0" smtClean="0"/>
              <a:t>的方法</a:t>
            </a:r>
          </a:p>
          <a:p>
            <a:r>
              <a:rPr kumimoji="1" lang="zh-CN" altLang="en-US" dirty="0" smtClean="0"/>
              <a:t>然后 </a:t>
            </a:r>
            <a:r>
              <a:rPr kumimoji="1" lang="en-US" altLang="zh-CN" dirty="0" smtClean="0"/>
              <a:t>CNN,</a:t>
            </a:r>
            <a:r>
              <a:rPr kumimoji="1" lang="zh-CN" altLang="en-US" dirty="0" smtClean="0"/>
              <a:t> 也有</a:t>
            </a:r>
            <a:r>
              <a:rPr kumimoji="1" lang="en-US" altLang="zh-CN" dirty="0" smtClean="0"/>
              <a:t>MRF+CNN</a:t>
            </a:r>
            <a:endParaRPr kumimoji="1" lang="zh-CN" altLang="en-US" dirty="0" smtClean="0"/>
          </a:p>
          <a:p>
            <a:r>
              <a:rPr kumimoji="1" lang="zh-CN" altLang="en-US" dirty="0" smtClean="0"/>
              <a:t>然后</a:t>
            </a:r>
            <a:r>
              <a:rPr kumimoji="1" lang="en-US" altLang="zh-CN" dirty="0" smtClean="0"/>
              <a:t>fast</a:t>
            </a:r>
            <a:r>
              <a:rPr kumimoji="1" lang="zh-CN" altLang="en-US" dirty="0" smtClean="0"/>
              <a:t> </a:t>
            </a:r>
            <a:r>
              <a:rPr kumimoji="1" lang="en-US" altLang="zh-CN" dirty="0" smtClean="0"/>
              <a:t>neural</a:t>
            </a:r>
            <a:r>
              <a:rPr kumimoji="1" lang="zh-CN" altLang="en-US" dirty="0" smtClean="0"/>
              <a:t> </a:t>
            </a:r>
            <a:r>
              <a:rPr kumimoji="1" lang="en-US" altLang="zh-CN" dirty="0" smtClean="0"/>
              <a:t>style</a:t>
            </a:r>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F0D236BC-0687-E046-9102-AD4C75C398A3}" type="slidenum">
              <a:rPr kumimoji="1" lang="zh-CN" altLang="en-US" smtClean="0"/>
              <a:t>24</a:t>
            </a:fld>
            <a:endParaRPr kumimoji="1" lang="zh-CN" altLang="en-US"/>
          </a:p>
        </p:txBody>
      </p:sp>
    </p:spTree>
    <p:extLst>
      <p:ext uri="{BB962C8B-B14F-4D97-AF65-F5344CB8AC3E}">
        <p14:creationId xmlns:p14="http://schemas.microsoft.com/office/powerpoint/2010/main" val="19057716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MRF</a:t>
            </a:r>
            <a:r>
              <a:rPr kumimoji="1" lang="zh-CN" altLang="en-US" dirty="0" smtClean="0"/>
              <a:t>在图像分割、图像合成这块很经典的方法 </a:t>
            </a:r>
          </a:p>
          <a:p>
            <a:r>
              <a:rPr lang="en-US" altLang="zh-CN" sz="1200" b="0" i="0" kern="1200" dirty="0" smtClean="0">
                <a:solidFill>
                  <a:schemeClr val="tx1"/>
                </a:solidFill>
                <a:effectLst/>
                <a:latin typeface="+mn-lt"/>
                <a:ea typeface="+mn-ea"/>
                <a:cs typeface="+mn-cs"/>
              </a:rPr>
              <a:t>Markov </a:t>
            </a:r>
            <a:r>
              <a:rPr lang="zh-CN" altLang="en-US" sz="1200" b="0" i="0" kern="1200" dirty="0" smtClean="0">
                <a:solidFill>
                  <a:schemeClr val="tx1"/>
                </a:solidFill>
                <a:effectLst/>
                <a:latin typeface="+mn-lt"/>
                <a:ea typeface="+mn-ea"/>
                <a:cs typeface="+mn-cs"/>
              </a:rPr>
              <a:t>随机场定义的直观意义是</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xs</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只受到其周围的点即</a:t>
            </a:r>
            <a:r>
              <a:rPr lang="en-US" altLang="zh-CN" sz="1200" b="0" i="0" kern="1200" dirty="0" err="1" smtClean="0">
                <a:solidFill>
                  <a:schemeClr val="tx1"/>
                </a:solidFill>
                <a:effectLst/>
                <a:latin typeface="+mn-lt"/>
                <a:ea typeface="+mn-ea"/>
                <a:cs typeface="+mn-cs"/>
              </a:rPr>
              <a:t>Xr</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的影响</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而与其它的点无关</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纹理合成所采用的 </a:t>
            </a:r>
            <a:r>
              <a:rPr lang="en-US" altLang="zh-CN" sz="1200" b="0" i="0" kern="1200" dirty="0" smtClean="0">
                <a:solidFill>
                  <a:schemeClr val="tx1"/>
                </a:solidFill>
                <a:effectLst/>
                <a:latin typeface="+mn-lt"/>
                <a:ea typeface="+mn-ea"/>
                <a:cs typeface="+mn-cs"/>
              </a:rPr>
              <a:t>Markov Random Field (MRF)</a:t>
            </a:r>
            <a:r>
              <a:rPr lang="zh-CN" altLang="en-US" sz="1200" b="0" i="0" kern="1200" dirty="0" smtClean="0">
                <a:solidFill>
                  <a:schemeClr val="tx1"/>
                </a:solidFill>
                <a:effectLst/>
                <a:latin typeface="+mn-lt"/>
                <a:ea typeface="+mn-ea"/>
                <a:cs typeface="+mn-cs"/>
              </a:rPr>
              <a:t>模型</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是根据结果图中当前待合成像素点的邻域</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或当前待合成纹理块的边界</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在样本图中搜索所有像素</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或纹理块</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得到具有匹配邻域的像素点</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或具有匹配边界的纹理块</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将其作为当前待合成像素点</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或纹理块</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的最佳近似合成到结果图中</a:t>
            </a:r>
            <a:r>
              <a:rPr lang="en-US" altLang="zh-CN" sz="1200" b="0" i="0" kern="1200" dirty="0" smtClean="0">
                <a:solidFill>
                  <a:schemeClr val="tx1"/>
                </a:solidFill>
                <a:effectLst/>
                <a:latin typeface="+mn-lt"/>
                <a:ea typeface="+mn-ea"/>
                <a:cs typeface="+mn-cs"/>
              </a:rPr>
              <a:t>”MRF</a:t>
            </a:r>
            <a:r>
              <a:rPr lang="zh-CN" altLang="en-US" sz="1200" b="0" i="0" kern="1200" dirty="0" smtClean="0">
                <a:solidFill>
                  <a:schemeClr val="tx1"/>
                </a:solidFill>
                <a:effectLst/>
                <a:latin typeface="+mn-lt"/>
                <a:ea typeface="+mn-ea"/>
                <a:cs typeface="+mn-cs"/>
              </a:rPr>
              <a:t>模型认为纹理具有局部统计特征即纹理中的任一部分都可以由其周围部分</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即邻域</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来完全决定</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这是对纹理的一种比较客观的认识</a:t>
            </a:r>
            <a:r>
              <a:rPr lang="en-US" altLang="zh-CN" sz="1200" b="0" i="0" kern="1200" dirty="0" smtClean="0">
                <a:solidFill>
                  <a:schemeClr val="tx1"/>
                </a:solidFill>
                <a:effectLst/>
                <a:latin typeface="+mn-lt"/>
                <a:ea typeface="+mn-ea"/>
                <a:cs typeface="+mn-cs"/>
              </a:rPr>
              <a:t>“Markov </a:t>
            </a:r>
            <a:r>
              <a:rPr lang="zh-CN" altLang="en-US" sz="1200" b="0" i="0" kern="1200" dirty="0" smtClean="0">
                <a:solidFill>
                  <a:schemeClr val="tx1"/>
                </a:solidFill>
                <a:effectLst/>
                <a:latin typeface="+mn-lt"/>
                <a:ea typeface="+mn-ea"/>
                <a:cs typeface="+mn-cs"/>
              </a:rPr>
              <a:t>模型能够较好的刻画纹理的高阶统计特性</a:t>
            </a:r>
          </a:p>
          <a:p>
            <a:endParaRPr kumimoji="1" lang="zh-CN" altLang="en-US" sz="1200" b="0" i="0" kern="1200" dirty="0" smtClean="0">
              <a:solidFill>
                <a:schemeClr val="tx1"/>
              </a:solidFill>
              <a:effectLst/>
              <a:latin typeface="+mn-lt"/>
              <a:ea typeface="+mn-ea"/>
              <a:cs typeface="+mn-cs"/>
            </a:endParaRPr>
          </a:p>
          <a:p>
            <a:r>
              <a:rPr kumimoji="1" lang="zh-CN" altLang="en-US" dirty="0" smtClean="0"/>
              <a:t>问题是只能考虑</a:t>
            </a:r>
            <a:r>
              <a:rPr kumimoji="1" lang="en-US" altLang="zh-CN" dirty="0" smtClean="0"/>
              <a:t>local</a:t>
            </a:r>
            <a:r>
              <a:rPr kumimoji="1" lang="zh-CN" altLang="en-US" dirty="0" smtClean="0"/>
              <a:t>的信息影响，不能再图像语义 全局上做更多的涉及 </a:t>
            </a:r>
            <a:endParaRPr kumimoji="1" lang="zh-CN" altLang="en-US" dirty="0"/>
          </a:p>
        </p:txBody>
      </p:sp>
      <p:sp>
        <p:nvSpPr>
          <p:cNvPr id="4" name="幻灯片编号占位符 3"/>
          <p:cNvSpPr>
            <a:spLocks noGrp="1"/>
          </p:cNvSpPr>
          <p:nvPr>
            <p:ph type="sldNum" sz="quarter" idx="10"/>
          </p:nvPr>
        </p:nvSpPr>
        <p:spPr/>
        <p:txBody>
          <a:bodyPr/>
          <a:lstStyle/>
          <a:p>
            <a:fld id="{F0D236BC-0687-E046-9102-AD4C75C398A3}" type="slidenum">
              <a:rPr kumimoji="1" lang="zh-CN" altLang="en-US" smtClean="0"/>
              <a:t>25</a:t>
            </a:fld>
            <a:endParaRPr kumimoji="1" lang="zh-CN" altLang="en-US"/>
          </a:p>
        </p:txBody>
      </p:sp>
    </p:spTree>
    <p:extLst>
      <p:ext uri="{BB962C8B-B14F-4D97-AF65-F5344CB8AC3E}">
        <p14:creationId xmlns:p14="http://schemas.microsoft.com/office/powerpoint/2010/main" val="3976613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使用</a:t>
            </a:r>
            <a:r>
              <a:rPr lang="en-US" altLang="zh-CN" sz="1200" b="0" i="0" kern="1200" dirty="0" smtClean="0">
                <a:solidFill>
                  <a:schemeClr val="tx1"/>
                </a:solidFill>
                <a:effectLst/>
                <a:latin typeface="+mn-lt"/>
                <a:ea typeface="+mn-ea"/>
                <a:cs typeface="+mn-cs"/>
              </a:rPr>
              <a:t>pre-trained</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model</a:t>
            </a:r>
            <a:r>
              <a:rPr lang="zh-CN" altLang="en-US" sz="1200" b="0" i="0" kern="1200" dirty="0" smtClean="0">
                <a:solidFill>
                  <a:schemeClr val="tx1"/>
                </a:solidFill>
                <a:effectLst/>
                <a:latin typeface="+mn-lt"/>
                <a:ea typeface="+mn-ea"/>
                <a:cs typeface="+mn-cs"/>
              </a:rPr>
              <a:t>，关键在于如何定义</a:t>
            </a:r>
            <a:r>
              <a:rPr lang="en-US" altLang="zh-CN" sz="1200" b="0" i="0" kern="1200" dirty="0" smtClean="0">
                <a:solidFill>
                  <a:schemeClr val="tx1"/>
                </a:solidFill>
                <a:effectLst/>
                <a:latin typeface="+mn-lt"/>
                <a:ea typeface="+mn-ea"/>
                <a:cs typeface="+mn-cs"/>
              </a:rPr>
              <a:t>content</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loss</a:t>
            </a:r>
            <a:r>
              <a:rPr lang="zh-CN" altLang="en-US" sz="1200" b="0" i="0" kern="1200" baseline="0" dirty="0" smtClean="0">
                <a:solidFill>
                  <a:schemeClr val="tx1"/>
                </a:solidFill>
                <a:effectLst/>
                <a:latin typeface="+mn-lt"/>
                <a:ea typeface="+mn-ea"/>
                <a:cs typeface="+mn-cs"/>
              </a:rPr>
              <a:t> 和</a:t>
            </a:r>
            <a:r>
              <a:rPr lang="en-US" altLang="zh-CN" sz="1200" b="0" i="0" kern="1200" baseline="0" dirty="0" smtClean="0">
                <a:solidFill>
                  <a:schemeClr val="tx1"/>
                </a:solidFill>
                <a:effectLst/>
                <a:latin typeface="+mn-lt"/>
                <a:ea typeface="+mn-ea"/>
                <a:cs typeface="+mn-cs"/>
              </a:rPr>
              <a:t>style</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loss</a:t>
            </a:r>
            <a:endParaRPr lang="zh-CN" altLang="en-US"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Content Reconstruction: </a:t>
            </a:r>
            <a:r>
              <a:rPr lang="zh-CN" altLang="en-US" sz="1200" b="0" i="0" kern="1200" dirty="0" smtClean="0">
                <a:solidFill>
                  <a:schemeClr val="tx1"/>
                </a:solidFill>
                <a:effectLst/>
                <a:latin typeface="+mn-lt"/>
                <a:ea typeface="+mn-ea"/>
                <a:cs typeface="+mn-cs"/>
              </a:rPr>
              <a:t>上图中下面部分是</a:t>
            </a:r>
            <a:r>
              <a:rPr lang="en-US" altLang="zh-CN" sz="1200" b="0" i="0" kern="1200" dirty="0" smtClean="0">
                <a:solidFill>
                  <a:schemeClr val="tx1"/>
                </a:solidFill>
                <a:effectLst/>
                <a:latin typeface="+mn-lt"/>
                <a:ea typeface="+mn-ea"/>
                <a:cs typeface="+mn-cs"/>
              </a:rPr>
              <a:t>Content Reconstruction</a:t>
            </a:r>
            <a:r>
              <a:rPr lang="zh-CN" altLang="en-US" sz="1200" b="0" i="0" kern="1200" dirty="0" smtClean="0">
                <a:solidFill>
                  <a:schemeClr val="tx1"/>
                </a:solidFill>
                <a:effectLst/>
                <a:latin typeface="+mn-lt"/>
                <a:ea typeface="+mn-ea"/>
                <a:cs typeface="+mn-cs"/>
              </a:rPr>
              <a:t>对应于</a:t>
            </a:r>
            <a:r>
              <a:rPr lang="en-US" altLang="zh-CN" sz="1200" b="0" i="0" kern="1200" dirty="0" smtClean="0">
                <a:solidFill>
                  <a:schemeClr val="tx1"/>
                </a:solidFill>
                <a:effectLst/>
                <a:latin typeface="+mn-lt"/>
                <a:ea typeface="+mn-ea"/>
                <a:cs typeface="+mn-cs"/>
              </a:rPr>
              <a:t>CNN</a:t>
            </a:r>
            <a:r>
              <a:rPr lang="zh-CN" altLang="en-US" sz="1200" b="0" i="0" kern="1200" dirty="0" smtClean="0">
                <a:solidFill>
                  <a:schemeClr val="tx1"/>
                </a:solidFill>
                <a:effectLst/>
                <a:latin typeface="+mn-lt"/>
                <a:ea typeface="+mn-ea"/>
                <a:cs typeface="+mn-cs"/>
              </a:rPr>
              <a:t>中的</a:t>
            </a:r>
            <a:r>
              <a:rPr lang="en-US" altLang="zh-CN" sz="1200" b="0" i="0" kern="1200" dirty="0" smtClean="0">
                <a:solidFill>
                  <a:schemeClr val="tx1"/>
                </a:solidFill>
                <a:effectLst/>
                <a:latin typeface="+mn-lt"/>
                <a:ea typeface="+mn-ea"/>
                <a:cs typeface="+mn-cs"/>
              </a:rPr>
              <a:t>a</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b</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d</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e</a:t>
            </a:r>
            <a:r>
              <a:rPr lang="zh-CN" altLang="en-US" sz="1200" b="0" i="0" kern="1200" dirty="0" smtClean="0">
                <a:solidFill>
                  <a:schemeClr val="tx1"/>
                </a:solidFill>
                <a:effectLst/>
                <a:latin typeface="+mn-lt"/>
                <a:ea typeface="+mn-ea"/>
                <a:cs typeface="+mn-cs"/>
              </a:rPr>
              <a:t>层，注意最开始标了</a:t>
            </a:r>
            <a:r>
              <a:rPr lang="en-US" altLang="zh-CN" sz="1200" b="0" i="0" kern="1200" dirty="0" smtClean="0">
                <a:solidFill>
                  <a:schemeClr val="tx1"/>
                </a:solidFill>
                <a:effectLst/>
                <a:latin typeface="+mn-lt"/>
                <a:ea typeface="+mn-ea"/>
                <a:cs typeface="+mn-cs"/>
              </a:rPr>
              <a:t>Content Representations</a:t>
            </a:r>
            <a:r>
              <a:rPr lang="zh-CN" altLang="en-US" sz="1200" b="0" i="0" kern="1200" dirty="0" smtClean="0">
                <a:solidFill>
                  <a:schemeClr val="tx1"/>
                </a:solidFill>
                <a:effectLst/>
                <a:latin typeface="+mn-lt"/>
                <a:ea typeface="+mn-ea"/>
                <a:cs typeface="+mn-cs"/>
              </a:rPr>
              <a:t>的部分不是原始图片（可以理解是给计算机比如分类器看的图片，因此如果可视化它，可能完全就不知道是什么内容），而是经过了</a:t>
            </a:r>
            <a:r>
              <a:rPr lang="en-US" altLang="zh-CN" sz="1200" b="0" i="0" kern="1200" dirty="0" smtClean="0">
                <a:solidFill>
                  <a:schemeClr val="tx1"/>
                </a:solidFill>
                <a:effectLst/>
                <a:latin typeface="+mn-lt"/>
                <a:ea typeface="+mn-ea"/>
                <a:cs typeface="+mn-cs"/>
              </a:rPr>
              <a:t>Pre-trained</a:t>
            </a:r>
            <a:r>
              <a:rPr lang="zh-CN" altLang="en-US" sz="1200" b="0" i="0" kern="1200" dirty="0" smtClean="0">
                <a:solidFill>
                  <a:schemeClr val="tx1"/>
                </a:solidFill>
                <a:effectLst/>
                <a:latin typeface="+mn-lt"/>
                <a:ea typeface="+mn-ea"/>
                <a:cs typeface="+mn-cs"/>
              </a:rPr>
              <a:t>之后的</a:t>
            </a:r>
            <a:r>
              <a:rPr lang="en-US" altLang="zh-CN" sz="1200" b="0" i="0" kern="1200" dirty="0" smtClean="0">
                <a:solidFill>
                  <a:schemeClr val="tx1"/>
                </a:solidFill>
                <a:effectLst/>
                <a:latin typeface="+mn-lt"/>
                <a:ea typeface="+mn-ea"/>
                <a:cs typeface="+mn-cs"/>
              </a:rPr>
              <a:t>VGG network model</a:t>
            </a:r>
            <a:r>
              <a:rPr lang="zh-CN" altLang="en-US" sz="1200" b="0" i="0" kern="1200" dirty="0" smtClean="0">
                <a:solidFill>
                  <a:schemeClr val="tx1"/>
                </a:solidFill>
                <a:effectLst/>
                <a:latin typeface="+mn-lt"/>
                <a:ea typeface="+mn-ea"/>
                <a:cs typeface="+mn-cs"/>
              </a:rPr>
              <a:t>的图像数据， 该</a:t>
            </a:r>
            <a:r>
              <a:rPr lang="en-US" altLang="zh-CN" sz="1200" b="0" i="0" kern="1200" dirty="0" smtClean="0">
                <a:solidFill>
                  <a:schemeClr val="tx1"/>
                </a:solidFill>
                <a:effectLst/>
                <a:latin typeface="+mn-lt"/>
                <a:ea typeface="+mn-ea"/>
                <a:cs typeface="+mn-cs"/>
              </a:rPr>
              <a:t>model</a:t>
            </a:r>
            <a:r>
              <a:rPr lang="zh-CN" altLang="en-US" sz="1200" b="0" i="0" kern="1200" dirty="0" smtClean="0">
                <a:solidFill>
                  <a:schemeClr val="tx1"/>
                </a:solidFill>
                <a:effectLst/>
                <a:latin typeface="+mn-lt"/>
                <a:ea typeface="+mn-ea"/>
                <a:cs typeface="+mn-cs"/>
              </a:rPr>
              <a:t>主要用来做</a:t>
            </a:r>
            <a:r>
              <a:rPr lang="en-US" altLang="zh-CN" sz="1200" b="0" i="0" kern="1200" dirty="0" smtClean="0">
                <a:solidFill>
                  <a:schemeClr val="tx1"/>
                </a:solidFill>
                <a:effectLst/>
                <a:latin typeface="+mn-lt"/>
                <a:ea typeface="+mn-ea"/>
                <a:cs typeface="+mn-cs"/>
              </a:rPr>
              <a:t>object recognition</a:t>
            </a:r>
            <a:r>
              <a:rPr lang="zh-CN" altLang="en-US" sz="1200" b="0" i="0" kern="1200" dirty="0" smtClean="0">
                <a:solidFill>
                  <a:schemeClr val="tx1"/>
                </a:solidFill>
                <a:effectLst/>
                <a:latin typeface="+mn-lt"/>
                <a:ea typeface="+mn-ea"/>
                <a:cs typeface="+mn-cs"/>
              </a:rPr>
              <a:t>， 这里主要用来生成图像的</a:t>
            </a:r>
            <a:r>
              <a:rPr lang="en-US" altLang="zh-CN" sz="1200" b="0" i="0" kern="1200" dirty="0" smtClean="0">
                <a:solidFill>
                  <a:schemeClr val="tx1"/>
                </a:solidFill>
                <a:effectLst/>
                <a:latin typeface="+mn-lt"/>
                <a:ea typeface="+mn-ea"/>
                <a:cs typeface="+mn-cs"/>
              </a:rPr>
              <a:t>Content Representations</a:t>
            </a:r>
            <a:r>
              <a:rPr lang="zh-CN" altLang="en-US" sz="1200" b="0" i="0" kern="1200" dirty="0" smtClean="0">
                <a:solidFill>
                  <a:schemeClr val="tx1"/>
                </a:solidFill>
                <a:effectLst/>
                <a:latin typeface="+mn-lt"/>
                <a:ea typeface="+mn-ea"/>
                <a:cs typeface="+mn-cs"/>
              </a:rPr>
              <a:t>。理解了这里，后面就比较容易了，经过五层卷积网络来做</a:t>
            </a:r>
            <a:r>
              <a:rPr lang="en-US" altLang="zh-CN" sz="1200" b="0" i="0" kern="1200" dirty="0" smtClean="0">
                <a:solidFill>
                  <a:schemeClr val="tx1"/>
                </a:solidFill>
                <a:effectLst/>
                <a:latin typeface="+mn-lt"/>
                <a:ea typeface="+mn-ea"/>
                <a:cs typeface="+mn-cs"/>
              </a:rPr>
              <a:t>Content</a:t>
            </a:r>
            <a:r>
              <a:rPr lang="zh-CN" altLang="en-US" sz="1200" b="0" i="0" kern="1200" dirty="0" smtClean="0">
                <a:solidFill>
                  <a:schemeClr val="tx1"/>
                </a:solidFill>
                <a:effectLst/>
                <a:latin typeface="+mn-lt"/>
                <a:ea typeface="+mn-ea"/>
                <a:cs typeface="+mn-cs"/>
              </a:rPr>
              <a:t>的重构，文章作者实验发现在前</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层的</a:t>
            </a:r>
            <a:r>
              <a:rPr lang="en-US" altLang="zh-CN" sz="1200" b="0" i="0" kern="1200" dirty="0" smtClean="0">
                <a:solidFill>
                  <a:schemeClr val="tx1"/>
                </a:solidFill>
                <a:effectLst/>
                <a:latin typeface="+mn-lt"/>
                <a:ea typeface="+mn-ea"/>
                <a:cs typeface="+mn-cs"/>
              </a:rPr>
              <a:t>Content Reconstruction</a:t>
            </a:r>
            <a:r>
              <a:rPr lang="zh-CN" altLang="en-US" sz="1200" b="0" i="0" kern="1200" dirty="0" smtClean="0">
                <a:solidFill>
                  <a:schemeClr val="tx1"/>
                </a:solidFill>
                <a:effectLst/>
                <a:latin typeface="+mn-lt"/>
                <a:ea typeface="+mn-ea"/>
                <a:cs typeface="+mn-cs"/>
              </a:rPr>
              <a:t>效果比较好，</a:t>
            </a:r>
            <a:r>
              <a:rPr lang="en-US" altLang="zh-CN" sz="1200" b="0" i="0" kern="1200" dirty="0" smtClean="0">
                <a:solidFill>
                  <a:schemeClr val="tx1"/>
                </a:solidFill>
                <a:effectLst/>
                <a:latin typeface="+mn-lt"/>
                <a:ea typeface="+mn-ea"/>
                <a:cs typeface="+mn-cs"/>
              </a:rPr>
              <a:t>d</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e</a:t>
            </a:r>
            <a:r>
              <a:rPr lang="zh-CN" altLang="en-US" sz="1200" b="0" i="0" kern="1200" dirty="0" smtClean="0">
                <a:solidFill>
                  <a:schemeClr val="tx1"/>
                </a:solidFill>
                <a:effectLst/>
                <a:latin typeface="+mn-lt"/>
                <a:ea typeface="+mn-ea"/>
                <a:cs typeface="+mn-cs"/>
              </a:rPr>
              <a:t>两层丢失了部分细节信息，保留了比较</a:t>
            </a:r>
            <a:r>
              <a:rPr lang="en-US" altLang="zh-CN" sz="1200" b="0" i="0" kern="1200" dirty="0" smtClean="0">
                <a:solidFill>
                  <a:schemeClr val="tx1"/>
                </a:solidFill>
                <a:effectLst/>
                <a:latin typeface="+mn-lt"/>
                <a:ea typeface="+mn-ea"/>
                <a:cs typeface="+mn-cs"/>
              </a:rPr>
              <a:t>high-level</a:t>
            </a:r>
            <a:r>
              <a:rPr lang="zh-CN" altLang="en-US" sz="1200" b="0" i="0" kern="1200" dirty="0" smtClean="0">
                <a:solidFill>
                  <a:schemeClr val="tx1"/>
                </a:solidFill>
                <a:effectLst/>
                <a:latin typeface="+mn-lt"/>
                <a:ea typeface="+mn-ea"/>
                <a:cs typeface="+mn-cs"/>
              </a:rPr>
              <a:t>的信息。</a:t>
            </a:r>
          </a:p>
          <a:p>
            <a:r>
              <a:rPr lang="en-US" altLang="zh-CN" sz="1200" b="0" i="0" kern="1200" dirty="0" smtClean="0">
                <a:solidFill>
                  <a:schemeClr val="tx1"/>
                </a:solidFill>
                <a:effectLst/>
                <a:latin typeface="+mn-lt"/>
                <a:ea typeface="+mn-ea"/>
                <a:cs typeface="+mn-cs"/>
              </a:rPr>
              <a:t>Style Reconstruction</a:t>
            </a: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Style</a:t>
            </a:r>
            <a:r>
              <a:rPr lang="zh-CN" altLang="en-US" sz="1200" b="0" i="0" kern="1200" dirty="0" smtClean="0">
                <a:solidFill>
                  <a:schemeClr val="tx1"/>
                </a:solidFill>
                <a:effectLst/>
                <a:latin typeface="+mn-lt"/>
                <a:ea typeface="+mn-ea"/>
                <a:cs typeface="+mn-cs"/>
              </a:rPr>
              <a:t>的重构比较复杂，很难去模型化</a:t>
            </a:r>
            <a:r>
              <a:rPr lang="en-US" altLang="zh-CN" sz="1200" b="0" i="0" kern="1200" dirty="0" smtClean="0">
                <a:solidFill>
                  <a:schemeClr val="tx1"/>
                </a:solidFill>
                <a:effectLst/>
                <a:latin typeface="+mn-lt"/>
                <a:ea typeface="+mn-ea"/>
                <a:cs typeface="+mn-cs"/>
              </a:rPr>
              <a:t>Style</a:t>
            </a:r>
            <a:r>
              <a:rPr lang="zh-CN" altLang="en-US" sz="1200" b="0" i="0" kern="1200" dirty="0" smtClean="0">
                <a:solidFill>
                  <a:schemeClr val="tx1"/>
                </a:solidFill>
                <a:effectLst/>
                <a:latin typeface="+mn-lt"/>
                <a:ea typeface="+mn-ea"/>
                <a:cs typeface="+mn-cs"/>
              </a:rPr>
              <a:t>这个东西，</a:t>
            </a:r>
            <a:r>
              <a:rPr lang="en-US" altLang="zh-CN" sz="1200" b="0" i="0" kern="1200" dirty="0" smtClean="0">
                <a:solidFill>
                  <a:schemeClr val="tx1"/>
                </a:solidFill>
                <a:effectLst/>
                <a:latin typeface="+mn-lt"/>
                <a:ea typeface="+mn-ea"/>
                <a:cs typeface="+mn-cs"/>
              </a:rPr>
              <a:t>Style </a:t>
            </a:r>
            <a:r>
              <a:rPr lang="en-US" altLang="zh-CN" sz="1200" b="0" i="0" kern="1200" dirty="0" err="1" smtClean="0">
                <a:solidFill>
                  <a:schemeClr val="tx1"/>
                </a:solidFill>
                <a:effectLst/>
                <a:latin typeface="+mn-lt"/>
                <a:ea typeface="+mn-ea"/>
                <a:cs typeface="+mn-cs"/>
              </a:rPr>
              <a:t>Represention</a:t>
            </a:r>
            <a:r>
              <a:rPr lang="zh-CN" altLang="en-US" sz="1200" b="0" i="0" kern="1200" dirty="0" smtClean="0">
                <a:solidFill>
                  <a:schemeClr val="tx1"/>
                </a:solidFill>
                <a:effectLst/>
                <a:latin typeface="+mn-lt"/>
                <a:ea typeface="+mn-ea"/>
                <a:cs typeface="+mn-cs"/>
              </a:rPr>
              <a:t>的生成也是和</a:t>
            </a:r>
            <a:r>
              <a:rPr lang="en-US" altLang="zh-CN" sz="1200" b="0" i="0" kern="1200" dirty="0" smtClean="0">
                <a:solidFill>
                  <a:schemeClr val="tx1"/>
                </a:solidFill>
                <a:effectLst/>
                <a:latin typeface="+mn-lt"/>
                <a:ea typeface="+mn-ea"/>
                <a:cs typeface="+mn-cs"/>
              </a:rPr>
              <a:t>Content Representation</a:t>
            </a:r>
            <a:r>
              <a:rPr lang="zh-CN" altLang="en-US" sz="1200" b="0" i="0" kern="1200" dirty="0" smtClean="0">
                <a:solidFill>
                  <a:schemeClr val="tx1"/>
                </a:solidFill>
                <a:effectLst/>
                <a:latin typeface="+mn-lt"/>
                <a:ea typeface="+mn-ea"/>
                <a:cs typeface="+mn-cs"/>
              </a:rPr>
              <a:t>的生成类似，也是由</a:t>
            </a:r>
            <a:r>
              <a:rPr lang="en-US" altLang="zh-CN" sz="1200" b="0" i="0" kern="1200" dirty="0" smtClean="0">
                <a:solidFill>
                  <a:schemeClr val="tx1"/>
                </a:solidFill>
                <a:effectLst/>
                <a:latin typeface="+mn-lt"/>
                <a:ea typeface="+mn-ea"/>
                <a:cs typeface="+mn-cs"/>
              </a:rPr>
              <a:t>VGG network model</a:t>
            </a:r>
            <a:r>
              <a:rPr lang="zh-CN" altLang="en-US" sz="1200" b="0" i="0" kern="1200" dirty="0" smtClean="0">
                <a:solidFill>
                  <a:schemeClr val="tx1"/>
                </a:solidFill>
                <a:effectLst/>
                <a:latin typeface="+mn-lt"/>
                <a:ea typeface="+mn-ea"/>
                <a:cs typeface="+mn-cs"/>
              </a:rPr>
              <a:t>去做的，不同点在于</a:t>
            </a:r>
            <a:r>
              <a:rPr lang="en-US" altLang="zh-CN" sz="1200" b="0" i="0" kern="1200" dirty="0" err="1" smtClean="0">
                <a:solidFill>
                  <a:schemeClr val="tx1"/>
                </a:solidFill>
                <a:effectLst/>
                <a:latin typeface="+mn-lt"/>
                <a:ea typeface="+mn-ea"/>
                <a:cs typeface="+mn-cs"/>
              </a:rPr>
              <a:t>a,b,c,d,e</a:t>
            </a:r>
            <a:r>
              <a:rPr lang="zh-CN" altLang="en-US" sz="1200" b="0" i="0" kern="1200" dirty="0" smtClean="0">
                <a:solidFill>
                  <a:schemeClr val="tx1"/>
                </a:solidFill>
                <a:effectLst/>
                <a:latin typeface="+mn-lt"/>
                <a:ea typeface="+mn-ea"/>
                <a:cs typeface="+mn-cs"/>
              </a:rPr>
              <a:t>的处理方式不同，</a:t>
            </a:r>
            <a:r>
              <a:rPr lang="en-US" altLang="zh-CN" sz="1200" b="0" i="0" kern="1200" dirty="0" smtClean="0">
                <a:solidFill>
                  <a:schemeClr val="tx1"/>
                </a:solidFill>
                <a:effectLst/>
                <a:latin typeface="+mn-lt"/>
                <a:ea typeface="+mn-ea"/>
                <a:cs typeface="+mn-cs"/>
              </a:rPr>
              <a:t>Style </a:t>
            </a:r>
            <a:r>
              <a:rPr lang="en-US" altLang="zh-CN" sz="1200" b="0" i="0" kern="1200" dirty="0" err="1" smtClean="0">
                <a:solidFill>
                  <a:schemeClr val="tx1"/>
                </a:solidFill>
                <a:effectLst/>
                <a:latin typeface="+mn-lt"/>
                <a:ea typeface="+mn-ea"/>
                <a:cs typeface="+mn-cs"/>
              </a:rPr>
              <a:t>Represention</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Reconstruction</a:t>
            </a:r>
            <a:r>
              <a:rPr lang="zh-CN" altLang="en-US" sz="1200" b="0" i="0" kern="1200" dirty="0" smtClean="0">
                <a:solidFill>
                  <a:schemeClr val="tx1"/>
                </a:solidFill>
                <a:effectLst/>
                <a:latin typeface="+mn-lt"/>
                <a:ea typeface="+mn-ea"/>
                <a:cs typeface="+mn-cs"/>
              </a:rPr>
              <a:t>是在</a:t>
            </a:r>
            <a:r>
              <a:rPr lang="en-US" altLang="zh-CN" sz="1200" b="0" i="0" kern="1200" dirty="0" smtClean="0">
                <a:solidFill>
                  <a:schemeClr val="tx1"/>
                </a:solidFill>
                <a:effectLst/>
                <a:latin typeface="+mn-lt"/>
                <a:ea typeface="+mn-ea"/>
                <a:cs typeface="+mn-cs"/>
              </a:rPr>
              <a:t>CNN</a:t>
            </a:r>
            <a:r>
              <a:rPr lang="zh-CN" altLang="en-US" sz="1200" b="0" i="0" kern="1200" dirty="0" smtClean="0">
                <a:solidFill>
                  <a:schemeClr val="tx1"/>
                </a:solidFill>
                <a:effectLst/>
                <a:latin typeface="+mn-lt"/>
                <a:ea typeface="+mn-ea"/>
                <a:cs typeface="+mn-cs"/>
              </a:rPr>
              <a:t>的不同的子集上来计算的，怎么说呢，它会分别构造</a:t>
            </a:r>
            <a:r>
              <a:rPr lang="en-US" altLang="zh-CN" sz="1200" b="0" i="0" kern="1200" dirty="0" smtClean="0">
                <a:solidFill>
                  <a:schemeClr val="tx1"/>
                </a:solidFill>
                <a:effectLst/>
                <a:latin typeface="+mn-lt"/>
                <a:ea typeface="+mn-ea"/>
                <a:cs typeface="+mn-cs"/>
              </a:rPr>
              <a:t>conv1_1(a),[conv1_1, conv2_1](b),[conv1_1, conv2_1, conv3_1],[conv1_1, conv2_1, conv3_1,conv4_1],[conv1_1, conv2_1, conv3_1, conv4_1, conv5_1]</a:t>
            </a:r>
            <a:r>
              <a:rPr lang="zh-CN" altLang="en-US" sz="1200" b="0" i="0" kern="1200" dirty="0" smtClean="0">
                <a:solidFill>
                  <a:schemeClr val="tx1"/>
                </a:solidFill>
                <a:effectLst/>
                <a:latin typeface="+mn-lt"/>
                <a:ea typeface="+mn-ea"/>
                <a:cs typeface="+mn-cs"/>
              </a:rPr>
              <a:t>。这样重构的</a:t>
            </a:r>
            <a:r>
              <a:rPr lang="en-US" altLang="zh-CN" sz="1200" b="0" i="0" kern="1200" dirty="0" smtClean="0">
                <a:solidFill>
                  <a:schemeClr val="tx1"/>
                </a:solidFill>
                <a:effectLst/>
                <a:latin typeface="+mn-lt"/>
                <a:ea typeface="+mn-ea"/>
                <a:cs typeface="+mn-cs"/>
              </a:rPr>
              <a:t>Style </a:t>
            </a:r>
            <a:r>
              <a:rPr lang="zh-CN" altLang="en-US" sz="1200" b="0" i="0" kern="1200" dirty="0" smtClean="0">
                <a:solidFill>
                  <a:schemeClr val="tx1"/>
                </a:solidFill>
                <a:effectLst/>
                <a:latin typeface="+mn-lt"/>
                <a:ea typeface="+mn-ea"/>
                <a:cs typeface="+mn-cs"/>
              </a:rPr>
              <a:t>会在各个不同的尺度上更加匹配图像本身的</a:t>
            </a:r>
            <a:r>
              <a:rPr lang="en-US" altLang="zh-CN" sz="1200" b="0" i="0" kern="1200" dirty="0" smtClean="0">
                <a:solidFill>
                  <a:schemeClr val="tx1"/>
                </a:solidFill>
                <a:effectLst/>
                <a:latin typeface="+mn-lt"/>
                <a:ea typeface="+mn-ea"/>
                <a:cs typeface="+mn-cs"/>
              </a:rPr>
              <a:t>style</a:t>
            </a:r>
            <a:r>
              <a:rPr lang="zh-CN" altLang="en-US" sz="1200" b="0" i="0" kern="1200" dirty="0" smtClean="0">
                <a:solidFill>
                  <a:schemeClr val="tx1"/>
                </a:solidFill>
                <a:effectLst/>
                <a:latin typeface="+mn-lt"/>
                <a:ea typeface="+mn-ea"/>
                <a:cs typeface="+mn-cs"/>
              </a:rPr>
              <a:t>，忽略场景的全局信息。</a:t>
            </a:r>
          </a:p>
          <a:p>
            <a:endParaRPr kumimoji="1" lang="zh-CN" altLang="en-US" dirty="0"/>
          </a:p>
        </p:txBody>
      </p:sp>
      <p:sp>
        <p:nvSpPr>
          <p:cNvPr id="4" name="幻灯片编号占位符 3"/>
          <p:cNvSpPr>
            <a:spLocks noGrp="1"/>
          </p:cNvSpPr>
          <p:nvPr>
            <p:ph type="sldNum" sz="quarter" idx="10"/>
          </p:nvPr>
        </p:nvSpPr>
        <p:spPr/>
        <p:txBody>
          <a:bodyPr/>
          <a:lstStyle/>
          <a:p>
            <a:fld id="{F0D236BC-0687-E046-9102-AD4C75C398A3}" type="slidenum">
              <a:rPr kumimoji="1" lang="zh-CN" altLang="en-US" smtClean="0"/>
              <a:t>26</a:t>
            </a:fld>
            <a:endParaRPr kumimoji="1" lang="zh-CN" altLang="en-US"/>
          </a:p>
        </p:txBody>
      </p:sp>
    </p:spTree>
    <p:extLst>
      <p:ext uri="{BB962C8B-B14F-4D97-AF65-F5344CB8AC3E}">
        <p14:creationId xmlns:p14="http://schemas.microsoft.com/office/powerpoint/2010/main" val="10235948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MRF</a:t>
            </a:r>
            <a:r>
              <a:rPr kumimoji="1" lang="zh-CN" altLang="en-US" dirty="0" smtClean="0"/>
              <a:t> </a:t>
            </a:r>
            <a:r>
              <a:rPr kumimoji="1" lang="en-US" altLang="zh-CN" dirty="0" smtClean="0"/>
              <a:t>model</a:t>
            </a:r>
            <a:r>
              <a:rPr kumimoji="1" lang="zh-CN" altLang="en-US" dirty="0" smtClean="0"/>
              <a:t> 问题：</a:t>
            </a:r>
            <a:r>
              <a:rPr kumimoji="1" lang="en-US" altLang="zh-CN" dirty="0" smtClean="0"/>
              <a:t>local</a:t>
            </a:r>
            <a:r>
              <a:rPr kumimoji="1" lang="zh-CN" altLang="en-US" dirty="0" smtClean="0"/>
              <a:t>区域的统计信息无法建模复杂图像下的全局信息，优点。</a:t>
            </a:r>
          </a:p>
          <a:p>
            <a:r>
              <a:rPr kumimoji="1" lang="en-US" altLang="zh-CN" dirty="0" smtClean="0"/>
              <a:t>Combined</a:t>
            </a:r>
            <a:r>
              <a:rPr kumimoji="1" lang="zh-CN" altLang="en-US" dirty="0" smtClean="0"/>
              <a:t> </a:t>
            </a:r>
            <a:r>
              <a:rPr kumimoji="1" lang="en-US" altLang="zh-CN" dirty="0" smtClean="0"/>
              <a:t>MRF</a:t>
            </a:r>
            <a:r>
              <a:rPr kumimoji="1" lang="zh-CN" altLang="en-US" dirty="0" smtClean="0"/>
              <a:t> </a:t>
            </a:r>
            <a:r>
              <a:rPr kumimoji="1" lang="en-US" altLang="zh-CN" dirty="0" smtClean="0"/>
              <a:t>and</a:t>
            </a:r>
            <a:r>
              <a:rPr kumimoji="1" lang="zh-CN" altLang="en-US" dirty="0" smtClean="0"/>
              <a:t> </a:t>
            </a:r>
            <a:r>
              <a:rPr kumimoji="1" lang="en-US" altLang="zh-CN" dirty="0" smtClean="0"/>
              <a:t>CNN:</a:t>
            </a:r>
            <a:endParaRPr kumimoji="1" lang="zh-CN" altLang="en-US" dirty="0" smtClean="0"/>
          </a:p>
          <a:p>
            <a:r>
              <a:rPr kumimoji="1" lang="en-US" altLang="zh-CN" dirty="0" smtClean="0"/>
              <a:t>We transfer the style of x s into the layout of </a:t>
            </a:r>
            <a:r>
              <a:rPr kumimoji="1" lang="en-US" altLang="zh-CN" dirty="0" err="1" smtClean="0"/>
              <a:t>x_c</a:t>
            </a:r>
            <a:r>
              <a:rPr kumimoji="1" lang="en-US" altLang="zh-CN" dirty="0" smtClean="0"/>
              <a:t> by making the high-level neural encoding of x similar to </a:t>
            </a:r>
            <a:r>
              <a:rPr kumimoji="1" lang="en-US" altLang="zh-CN" dirty="0" err="1" smtClean="0"/>
              <a:t>x_c</a:t>
            </a:r>
            <a:r>
              <a:rPr kumimoji="1" lang="en-US" altLang="zh-CN" dirty="0" smtClean="0"/>
              <a:t> , but using local patches similar to those of </a:t>
            </a:r>
            <a:r>
              <a:rPr kumimoji="1" lang="en-US" altLang="zh-CN" dirty="0" err="1" smtClean="0"/>
              <a:t>x_s</a:t>
            </a:r>
            <a:r>
              <a:rPr kumimoji="1" lang="en-US" altLang="zh-CN" dirty="0" smtClean="0"/>
              <a:t> . The latter is the MRF prior that maintains the encoding of the style.</a:t>
            </a:r>
            <a:endParaRPr kumimoji="1" lang="zh-CN" altLang="en-US" dirty="0" smtClean="0"/>
          </a:p>
          <a:p>
            <a:r>
              <a:rPr kumimoji="1" lang="en-US" altLang="zh-CN" dirty="0" smtClean="0"/>
              <a:t>1</a:t>
            </a:r>
            <a:r>
              <a:rPr kumimoji="1" lang="zh-CN" altLang="en-US" dirty="0" smtClean="0"/>
              <a:t>，</a:t>
            </a:r>
            <a:r>
              <a:rPr kumimoji="1" lang="en-US" altLang="zh-CN" dirty="0" smtClean="0"/>
              <a:t>content</a:t>
            </a:r>
            <a:r>
              <a:rPr kumimoji="1" lang="zh-CN" altLang="en-US" dirty="0" smtClean="0"/>
              <a:t>的</a:t>
            </a:r>
            <a:r>
              <a:rPr kumimoji="1" lang="en-US" altLang="zh-CN" dirty="0" smtClean="0"/>
              <a:t>encode</a:t>
            </a:r>
            <a:r>
              <a:rPr kumimoji="1" lang="zh-CN" altLang="en-US" dirty="0" smtClean="0"/>
              <a:t>还是基于</a:t>
            </a:r>
            <a:r>
              <a:rPr kumimoji="1" lang="en-US" altLang="zh-CN" dirty="0" err="1" smtClean="0"/>
              <a:t>nn</a:t>
            </a:r>
            <a:r>
              <a:rPr kumimoji="1" lang="zh-CN" altLang="en-US" dirty="0" smtClean="0"/>
              <a:t>来做的和原来的方法一样；</a:t>
            </a:r>
          </a:p>
          <a:p>
            <a:r>
              <a:rPr kumimoji="1" lang="en-US" altLang="zh-CN" dirty="0" smtClean="0"/>
              <a:t>2</a:t>
            </a:r>
            <a:r>
              <a:rPr kumimoji="1" lang="zh-CN" altLang="en-US" dirty="0" smtClean="0"/>
              <a:t>，</a:t>
            </a:r>
            <a:r>
              <a:rPr kumimoji="1" lang="en-US" altLang="zh-CN" dirty="0" smtClean="0"/>
              <a:t>style</a:t>
            </a:r>
            <a:r>
              <a:rPr kumimoji="1" lang="zh-CN" altLang="en-US" dirty="0" smtClean="0"/>
              <a:t>是采用</a:t>
            </a:r>
            <a:r>
              <a:rPr kumimoji="1" lang="en-US" altLang="zh-CN" dirty="0" smtClean="0"/>
              <a:t>MRF</a:t>
            </a:r>
            <a:r>
              <a:rPr kumimoji="1" lang="zh-CN" altLang="en-US" dirty="0" smtClean="0"/>
              <a:t> </a:t>
            </a:r>
            <a:r>
              <a:rPr kumimoji="1" lang="en-US" altLang="zh-CN" dirty="0" smtClean="0"/>
              <a:t>prior</a:t>
            </a:r>
            <a:r>
              <a:rPr kumimoji="1" lang="zh-CN" altLang="en-US" dirty="0" smtClean="0"/>
              <a:t> </a:t>
            </a:r>
            <a:r>
              <a:rPr kumimoji="1" lang="en-US" altLang="zh-CN" dirty="0" smtClean="0"/>
              <a:t>local</a:t>
            </a:r>
            <a:r>
              <a:rPr kumimoji="1" lang="zh-CN" altLang="en-US" dirty="0" smtClean="0"/>
              <a:t> </a:t>
            </a:r>
            <a:r>
              <a:rPr kumimoji="1" lang="en-US" altLang="zh-CN" dirty="0" smtClean="0"/>
              <a:t>patches</a:t>
            </a:r>
            <a:r>
              <a:rPr kumimoji="1" lang="zh-CN" altLang="en-US" dirty="0" smtClean="0"/>
              <a:t>来对</a:t>
            </a:r>
            <a:r>
              <a:rPr kumimoji="1" lang="en-US" altLang="zh-CN" dirty="0" smtClean="0"/>
              <a:t>style</a:t>
            </a:r>
            <a:r>
              <a:rPr kumimoji="1" lang="zh-CN" altLang="en-US" dirty="0" smtClean="0"/>
              <a:t>来进行编码，和</a:t>
            </a:r>
            <a:r>
              <a:rPr kumimoji="1" lang="en-US" altLang="zh-CN" dirty="0" smtClean="0"/>
              <a:t>neural</a:t>
            </a:r>
            <a:r>
              <a:rPr kumimoji="1" lang="zh-CN" altLang="en-US" baseline="0" dirty="0" smtClean="0"/>
              <a:t> </a:t>
            </a:r>
            <a:r>
              <a:rPr kumimoji="1" lang="en-US" altLang="zh-CN" baseline="0" dirty="0" smtClean="0"/>
              <a:t>style</a:t>
            </a:r>
            <a:r>
              <a:rPr kumimoji="1" lang="zh-CN" altLang="en-US" baseline="0" dirty="0" smtClean="0"/>
              <a:t>的方法不一样</a:t>
            </a:r>
            <a:r>
              <a:rPr kumimoji="1" lang="zh-CN" altLang="en-US" dirty="0" smtClean="0"/>
              <a:t>；</a:t>
            </a:r>
          </a:p>
          <a:p>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F0D236BC-0687-E046-9102-AD4C75C398A3}" type="slidenum">
              <a:rPr kumimoji="1" lang="zh-CN" altLang="en-US" smtClean="0"/>
              <a:t>27</a:t>
            </a:fld>
            <a:endParaRPr kumimoji="1" lang="zh-CN" altLang="en-US"/>
          </a:p>
        </p:txBody>
      </p:sp>
    </p:spTree>
    <p:extLst>
      <p:ext uri="{BB962C8B-B14F-4D97-AF65-F5344CB8AC3E}">
        <p14:creationId xmlns:p14="http://schemas.microsoft.com/office/powerpoint/2010/main" val="14813803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MRF</a:t>
            </a:r>
            <a:r>
              <a:rPr kumimoji="1" lang="zh-CN" altLang="en-US" dirty="0" smtClean="0"/>
              <a:t> </a:t>
            </a:r>
            <a:r>
              <a:rPr kumimoji="1" lang="en-US" altLang="zh-CN" dirty="0" smtClean="0"/>
              <a:t>model</a:t>
            </a:r>
            <a:r>
              <a:rPr kumimoji="1" lang="zh-CN" altLang="en-US" dirty="0" smtClean="0"/>
              <a:t> 问题：</a:t>
            </a:r>
            <a:r>
              <a:rPr kumimoji="1" lang="en-US" altLang="zh-CN" dirty="0" smtClean="0"/>
              <a:t>local</a:t>
            </a:r>
            <a:r>
              <a:rPr kumimoji="1" lang="zh-CN" altLang="en-US" dirty="0" smtClean="0"/>
              <a:t>区域的统计信息无法建模复杂图像下的全局信息，优点。</a:t>
            </a:r>
          </a:p>
          <a:p>
            <a:r>
              <a:rPr kumimoji="1" lang="en-US" altLang="zh-CN" dirty="0" smtClean="0"/>
              <a:t>Combined</a:t>
            </a:r>
            <a:r>
              <a:rPr kumimoji="1" lang="zh-CN" altLang="en-US" dirty="0" smtClean="0"/>
              <a:t> </a:t>
            </a:r>
            <a:r>
              <a:rPr kumimoji="1" lang="en-US" altLang="zh-CN" dirty="0" smtClean="0"/>
              <a:t>MRF</a:t>
            </a:r>
            <a:r>
              <a:rPr kumimoji="1" lang="zh-CN" altLang="en-US" dirty="0" smtClean="0"/>
              <a:t> </a:t>
            </a:r>
            <a:r>
              <a:rPr kumimoji="1" lang="en-US" altLang="zh-CN" dirty="0" smtClean="0"/>
              <a:t>and</a:t>
            </a:r>
            <a:r>
              <a:rPr kumimoji="1" lang="zh-CN" altLang="en-US" dirty="0" smtClean="0"/>
              <a:t> </a:t>
            </a:r>
            <a:r>
              <a:rPr kumimoji="1" lang="en-US" altLang="zh-CN" dirty="0" smtClean="0"/>
              <a:t>CNN:</a:t>
            </a:r>
            <a:endParaRPr kumimoji="1" lang="zh-CN" altLang="en-US" dirty="0" smtClean="0"/>
          </a:p>
          <a:p>
            <a:r>
              <a:rPr kumimoji="1" lang="en-US" altLang="zh-CN" dirty="0" smtClean="0"/>
              <a:t>We transfer the style of x s into the layout of </a:t>
            </a:r>
            <a:r>
              <a:rPr kumimoji="1" lang="en-US" altLang="zh-CN" dirty="0" err="1" smtClean="0"/>
              <a:t>x_c</a:t>
            </a:r>
            <a:r>
              <a:rPr kumimoji="1" lang="en-US" altLang="zh-CN" dirty="0" smtClean="0"/>
              <a:t> by making the high-level neural encoding of x similar to </a:t>
            </a:r>
            <a:r>
              <a:rPr kumimoji="1" lang="en-US" altLang="zh-CN" dirty="0" err="1" smtClean="0"/>
              <a:t>x_c</a:t>
            </a:r>
            <a:r>
              <a:rPr kumimoji="1" lang="en-US" altLang="zh-CN" dirty="0" smtClean="0"/>
              <a:t> , but using local patches similar to those of </a:t>
            </a:r>
            <a:r>
              <a:rPr kumimoji="1" lang="en-US" altLang="zh-CN" dirty="0" err="1" smtClean="0"/>
              <a:t>x_s</a:t>
            </a:r>
            <a:r>
              <a:rPr kumimoji="1" lang="en-US" altLang="zh-CN" dirty="0" smtClean="0"/>
              <a:t> . The latter is the MRF prior that maintains the encoding of the style.</a:t>
            </a:r>
            <a:endParaRPr kumimoji="1" lang="zh-CN" altLang="en-US" dirty="0" smtClean="0"/>
          </a:p>
          <a:p>
            <a:r>
              <a:rPr kumimoji="1" lang="en-US" altLang="zh-CN" dirty="0" smtClean="0"/>
              <a:t>1</a:t>
            </a:r>
            <a:r>
              <a:rPr kumimoji="1" lang="zh-CN" altLang="en-US" dirty="0" smtClean="0"/>
              <a:t>，</a:t>
            </a:r>
            <a:r>
              <a:rPr kumimoji="1" lang="en-US" altLang="zh-CN" dirty="0" smtClean="0"/>
              <a:t>content</a:t>
            </a:r>
            <a:r>
              <a:rPr kumimoji="1" lang="zh-CN" altLang="en-US" dirty="0" smtClean="0"/>
              <a:t>的</a:t>
            </a:r>
            <a:r>
              <a:rPr kumimoji="1" lang="en-US" altLang="zh-CN" dirty="0" smtClean="0"/>
              <a:t>encode</a:t>
            </a:r>
            <a:r>
              <a:rPr kumimoji="1" lang="zh-CN" altLang="en-US" dirty="0" smtClean="0"/>
              <a:t>还是基于</a:t>
            </a:r>
            <a:r>
              <a:rPr kumimoji="1" lang="en-US" altLang="zh-CN" dirty="0" err="1" smtClean="0"/>
              <a:t>nn</a:t>
            </a:r>
            <a:r>
              <a:rPr kumimoji="1" lang="zh-CN" altLang="en-US" dirty="0" smtClean="0"/>
              <a:t>来做的和原来的方法一样；</a:t>
            </a:r>
          </a:p>
          <a:p>
            <a:r>
              <a:rPr kumimoji="1" lang="en-US" altLang="zh-CN" dirty="0" smtClean="0"/>
              <a:t>2</a:t>
            </a:r>
            <a:r>
              <a:rPr kumimoji="1" lang="zh-CN" altLang="en-US" dirty="0" smtClean="0"/>
              <a:t>，</a:t>
            </a:r>
            <a:r>
              <a:rPr kumimoji="1" lang="en-US" altLang="zh-CN" dirty="0" smtClean="0"/>
              <a:t>style</a:t>
            </a:r>
            <a:r>
              <a:rPr kumimoji="1" lang="zh-CN" altLang="en-US" dirty="0" smtClean="0"/>
              <a:t>是采用</a:t>
            </a:r>
            <a:r>
              <a:rPr kumimoji="1" lang="en-US" altLang="zh-CN" dirty="0" smtClean="0"/>
              <a:t>MRF</a:t>
            </a:r>
            <a:r>
              <a:rPr kumimoji="1" lang="zh-CN" altLang="en-US" dirty="0" smtClean="0"/>
              <a:t> </a:t>
            </a:r>
            <a:r>
              <a:rPr kumimoji="1" lang="en-US" altLang="zh-CN" dirty="0" smtClean="0"/>
              <a:t>prior</a:t>
            </a:r>
            <a:r>
              <a:rPr kumimoji="1" lang="zh-CN" altLang="en-US" dirty="0" smtClean="0"/>
              <a:t> </a:t>
            </a:r>
            <a:r>
              <a:rPr kumimoji="1" lang="en-US" altLang="zh-CN" dirty="0" smtClean="0"/>
              <a:t>local</a:t>
            </a:r>
            <a:r>
              <a:rPr kumimoji="1" lang="zh-CN" altLang="en-US" dirty="0" smtClean="0"/>
              <a:t> </a:t>
            </a:r>
            <a:r>
              <a:rPr kumimoji="1" lang="en-US" altLang="zh-CN" dirty="0" smtClean="0"/>
              <a:t>patches</a:t>
            </a:r>
            <a:r>
              <a:rPr kumimoji="1" lang="zh-CN" altLang="en-US" dirty="0" smtClean="0"/>
              <a:t>来对</a:t>
            </a:r>
            <a:r>
              <a:rPr kumimoji="1" lang="en-US" altLang="zh-CN" dirty="0" smtClean="0"/>
              <a:t>style</a:t>
            </a:r>
            <a:r>
              <a:rPr kumimoji="1" lang="zh-CN" altLang="en-US" dirty="0" smtClean="0"/>
              <a:t>来进行编码，和</a:t>
            </a:r>
            <a:r>
              <a:rPr kumimoji="1" lang="en-US" altLang="zh-CN" dirty="0" smtClean="0"/>
              <a:t>neural</a:t>
            </a:r>
            <a:r>
              <a:rPr kumimoji="1" lang="zh-CN" altLang="en-US" baseline="0" dirty="0" smtClean="0"/>
              <a:t> </a:t>
            </a:r>
            <a:r>
              <a:rPr kumimoji="1" lang="en-US" altLang="zh-CN" baseline="0" dirty="0" smtClean="0"/>
              <a:t>style</a:t>
            </a:r>
            <a:r>
              <a:rPr kumimoji="1" lang="zh-CN" altLang="en-US" baseline="0" dirty="0" smtClean="0"/>
              <a:t>的方法不一样</a:t>
            </a:r>
            <a:r>
              <a:rPr kumimoji="1" lang="zh-CN" altLang="en-US" dirty="0" smtClean="0"/>
              <a:t>；</a:t>
            </a:r>
          </a:p>
          <a:p>
            <a:endParaRPr kumimoji="1" lang="zh-CN" altLang="en-US" dirty="0"/>
          </a:p>
        </p:txBody>
      </p:sp>
      <p:sp>
        <p:nvSpPr>
          <p:cNvPr id="4" name="幻灯片编号占位符 3"/>
          <p:cNvSpPr>
            <a:spLocks noGrp="1"/>
          </p:cNvSpPr>
          <p:nvPr>
            <p:ph type="sldNum" sz="quarter" idx="10"/>
          </p:nvPr>
        </p:nvSpPr>
        <p:spPr/>
        <p:txBody>
          <a:bodyPr/>
          <a:lstStyle/>
          <a:p>
            <a:fld id="{F0D236BC-0687-E046-9102-AD4C75C398A3}" type="slidenum">
              <a:rPr kumimoji="1" lang="zh-CN" altLang="en-US" smtClean="0"/>
              <a:t>28</a:t>
            </a:fld>
            <a:endParaRPr kumimoji="1" lang="zh-CN" altLang="en-US"/>
          </a:p>
        </p:txBody>
      </p:sp>
    </p:spTree>
    <p:extLst>
      <p:ext uri="{BB962C8B-B14F-4D97-AF65-F5344CB8AC3E}">
        <p14:creationId xmlns:p14="http://schemas.microsoft.com/office/powerpoint/2010/main" val="12745229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Fast</a:t>
            </a:r>
            <a:r>
              <a:rPr kumimoji="1" lang="zh-CN" altLang="en-US" dirty="0" smtClean="0"/>
              <a:t> </a:t>
            </a:r>
            <a:r>
              <a:rPr kumimoji="1" lang="en-US" altLang="zh-CN" dirty="0" smtClean="0"/>
              <a:t>neural</a:t>
            </a:r>
            <a:r>
              <a:rPr kumimoji="1" lang="zh-CN" altLang="en-US" dirty="0" smtClean="0"/>
              <a:t> </a:t>
            </a:r>
            <a:r>
              <a:rPr kumimoji="1" lang="en-US" altLang="zh-CN" dirty="0" smtClean="0"/>
              <a:t>style</a:t>
            </a:r>
            <a:endParaRPr kumimoji="1" lang="zh-CN" altLang="en-US" dirty="0" smtClean="0"/>
          </a:p>
          <a:p>
            <a:r>
              <a:rPr lang="en-US" altLang="zh-CN" sz="1200" b="0" i="0" kern="1200" dirty="0" smtClean="0">
                <a:solidFill>
                  <a:schemeClr val="tx1"/>
                </a:solidFill>
                <a:effectLst/>
                <a:latin typeface="+mn-lt"/>
                <a:ea typeface="+mn-ea"/>
                <a:cs typeface="+mn-cs"/>
              </a:rPr>
              <a:t>image transformation network</a:t>
            </a: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loss </a:t>
            </a:r>
            <a:r>
              <a:rPr lang="en-US" altLang="zh-CN" sz="1200" b="0" i="0" kern="1200" dirty="0" err="1" smtClean="0">
                <a:solidFill>
                  <a:schemeClr val="tx1"/>
                </a:solidFill>
                <a:effectLst/>
                <a:latin typeface="+mn-lt"/>
                <a:ea typeface="+mn-ea"/>
                <a:cs typeface="+mn-cs"/>
              </a:rPr>
              <a:t>netwrok</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Image Transformation network</a:t>
            </a:r>
            <a:r>
              <a:rPr lang="zh-CN" altLang="en-US" sz="1200" b="0" i="0" kern="1200" dirty="0" smtClean="0">
                <a:solidFill>
                  <a:schemeClr val="tx1"/>
                </a:solidFill>
                <a:effectLst/>
                <a:latin typeface="+mn-lt"/>
                <a:ea typeface="+mn-ea"/>
                <a:cs typeface="+mn-cs"/>
              </a:rPr>
              <a:t>是一个</a:t>
            </a:r>
            <a:r>
              <a:rPr lang="en-US" altLang="zh-CN" sz="1200" b="0" i="0" kern="1200" dirty="0" smtClean="0">
                <a:solidFill>
                  <a:schemeClr val="tx1"/>
                </a:solidFill>
                <a:effectLst/>
                <a:latin typeface="+mn-lt"/>
                <a:ea typeface="+mn-ea"/>
                <a:cs typeface="+mn-cs"/>
              </a:rPr>
              <a:t>deep residual </a:t>
            </a:r>
            <a:r>
              <a:rPr lang="en-US" altLang="zh-CN" sz="1200" b="0" i="0" kern="1200" dirty="0" err="1" smtClean="0">
                <a:solidFill>
                  <a:schemeClr val="tx1"/>
                </a:solidFill>
                <a:effectLst/>
                <a:latin typeface="+mn-lt"/>
                <a:ea typeface="+mn-ea"/>
                <a:cs typeface="+mn-cs"/>
              </a:rPr>
              <a:t>conv</a:t>
            </a:r>
            <a:r>
              <a:rPr lang="en-US" altLang="zh-CN"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netwrok</a:t>
            </a:r>
            <a:r>
              <a:rPr lang="zh-CN" altLang="en-US" sz="1200" b="0" i="0" kern="1200" dirty="0" smtClean="0">
                <a:solidFill>
                  <a:schemeClr val="tx1"/>
                </a:solidFill>
                <a:effectLst/>
                <a:latin typeface="+mn-lt"/>
                <a:ea typeface="+mn-ea"/>
                <a:cs typeface="+mn-cs"/>
              </a:rPr>
              <a:t>，用来将输入图像（</a:t>
            </a:r>
            <a:r>
              <a:rPr lang="en-US" altLang="zh-CN" sz="1200" b="0" i="0" kern="1200" dirty="0" smtClean="0">
                <a:solidFill>
                  <a:schemeClr val="tx1"/>
                </a:solidFill>
                <a:effectLst/>
                <a:latin typeface="+mn-lt"/>
                <a:ea typeface="+mn-ea"/>
                <a:cs typeface="+mn-cs"/>
              </a:rPr>
              <a:t>content image</a:t>
            </a:r>
            <a:r>
              <a:rPr lang="zh-CN" altLang="en-US" sz="1200" b="0" i="0" kern="1200" dirty="0" smtClean="0">
                <a:solidFill>
                  <a:schemeClr val="tx1"/>
                </a:solidFill>
                <a:effectLst/>
                <a:latin typeface="+mn-lt"/>
                <a:ea typeface="+mn-ea"/>
                <a:cs typeface="+mn-cs"/>
              </a:rPr>
              <a:t>）直接</a:t>
            </a:r>
            <a:r>
              <a:rPr lang="en-US" altLang="zh-CN" sz="1200" b="0" i="0" kern="1200" dirty="0" smtClean="0">
                <a:solidFill>
                  <a:schemeClr val="tx1"/>
                </a:solidFill>
                <a:effectLst/>
                <a:latin typeface="+mn-lt"/>
                <a:ea typeface="+mn-ea"/>
                <a:cs typeface="+mn-cs"/>
              </a:rPr>
              <a:t>transform</a:t>
            </a:r>
            <a:r>
              <a:rPr lang="zh-CN" altLang="en-US" sz="1200" b="0" i="0" kern="1200" dirty="0" smtClean="0">
                <a:solidFill>
                  <a:schemeClr val="tx1"/>
                </a:solidFill>
                <a:effectLst/>
                <a:latin typeface="+mn-lt"/>
                <a:ea typeface="+mn-ea"/>
                <a:cs typeface="+mn-cs"/>
              </a:rPr>
              <a:t>为带有</a:t>
            </a:r>
            <a:r>
              <a:rPr lang="en-US" altLang="zh-CN" sz="1200" b="0" i="0" kern="1200" dirty="0" smtClean="0">
                <a:solidFill>
                  <a:schemeClr val="tx1"/>
                </a:solidFill>
                <a:effectLst/>
                <a:latin typeface="+mn-lt"/>
                <a:ea typeface="+mn-ea"/>
                <a:cs typeface="+mn-cs"/>
              </a:rPr>
              <a:t>style</a:t>
            </a:r>
            <a:r>
              <a:rPr lang="zh-CN" altLang="en-US" sz="1200" b="0" i="0" kern="1200" dirty="0" smtClean="0">
                <a:solidFill>
                  <a:schemeClr val="tx1"/>
                </a:solidFill>
                <a:effectLst/>
                <a:latin typeface="+mn-lt"/>
                <a:ea typeface="+mn-ea"/>
                <a:cs typeface="+mn-cs"/>
              </a:rPr>
              <a:t>的图像；而</a:t>
            </a:r>
            <a:r>
              <a:rPr lang="en-US" altLang="zh-CN" sz="1200" b="0" i="0" kern="1200" dirty="0" smtClean="0">
                <a:solidFill>
                  <a:schemeClr val="tx1"/>
                </a:solidFill>
                <a:effectLst/>
                <a:latin typeface="+mn-lt"/>
                <a:ea typeface="+mn-ea"/>
                <a:cs typeface="+mn-cs"/>
              </a:rPr>
              <a:t>loss network</a:t>
            </a:r>
            <a:r>
              <a:rPr lang="zh-CN" altLang="en-US" sz="1200" b="0" i="0" kern="1200" dirty="0" smtClean="0">
                <a:solidFill>
                  <a:schemeClr val="tx1"/>
                </a:solidFill>
                <a:effectLst/>
                <a:latin typeface="+mn-lt"/>
                <a:ea typeface="+mn-ea"/>
                <a:cs typeface="+mn-cs"/>
              </a:rPr>
              <a:t>参数是</a:t>
            </a:r>
            <a:r>
              <a:rPr lang="en-US" altLang="zh-CN" sz="1200" b="0" i="0" kern="1200" dirty="0" smtClean="0">
                <a:solidFill>
                  <a:schemeClr val="tx1"/>
                </a:solidFill>
                <a:effectLst/>
                <a:latin typeface="+mn-lt"/>
                <a:ea typeface="+mn-ea"/>
                <a:cs typeface="+mn-cs"/>
              </a:rPr>
              <a:t>fixed</a:t>
            </a:r>
            <a:r>
              <a:rPr lang="zh-CN" altLang="en-US" sz="1200" b="0" i="0" kern="1200" dirty="0" smtClean="0">
                <a:solidFill>
                  <a:schemeClr val="tx1"/>
                </a:solidFill>
                <a:effectLst/>
                <a:latin typeface="+mn-lt"/>
                <a:ea typeface="+mn-ea"/>
                <a:cs typeface="+mn-cs"/>
              </a:rPr>
              <a:t>的，这里的</a:t>
            </a:r>
            <a:r>
              <a:rPr lang="en-US" altLang="zh-CN" sz="1200" b="0" i="0" kern="1200" dirty="0" smtClean="0">
                <a:solidFill>
                  <a:schemeClr val="tx1"/>
                </a:solidFill>
                <a:effectLst/>
                <a:latin typeface="+mn-lt"/>
                <a:ea typeface="+mn-ea"/>
                <a:cs typeface="+mn-cs"/>
              </a:rPr>
              <a:t>loss network</a:t>
            </a:r>
            <a:r>
              <a:rPr lang="zh-CN" altLang="en-US" sz="1200" b="0" i="0" kern="1200" dirty="0" smtClean="0">
                <a:solidFill>
                  <a:schemeClr val="tx1"/>
                </a:solidFill>
                <a:effectLst/>
                <a:latin typeface="+mn-lt"/>
                <a:ea typeface="+mn-ea"/>
                <a:cs typeface="+mn-cs"/>
              </a:rPr>
              <a:t>和</a:t>
            </a:r>
            <a:r>
              <a:rPr lang="en-US" altLang="zh-CN" sz="1200" b="0" i="0" u="sng" kern="1200" dirty="0" smtClean="0">
                <a:solidFill>
                  <a:schemeClr val="tx1"/>
                </a:solidFill>
                <a:effectLst/>
                <a:latin typeface="+mn-lt"/>
                <a:ea typeface="+mn-ea"/>
                <a:cs typeface="+mn-cs"/>
                <a:hlinkClick r:id="rId3"/>
              </a:rPr>
              <a:t>A Neural Algorithm of Aritistic Style</a:t>
            </a:r>
            <a:r>
              <a:rPr lang="zh-CN" altLang="en-US" sz="1200" b="0" i="0" kern="1200" dirty="0" smtClean="0">
                <a:solidFill>
                  <a:schemeClr val="tx1"/>
                </a:solidFill>
                <a:effectLst/>
                <a:latin typeface="+mn-lt"/>
                <a:ea typeface="+mn-ea"/>
                <a:cs typeface="+mn-cs"/>
              </a:rPr>
              <a:t>中的网络结构一致，只是参数不做更新，只用来做</a:t>
            </a:r>
            <a:r>
              <a:rPr lang="en-US" altLang="zh-CN" sz="1200" b="0" i="0" kern="1200" dirty="0" smtClean="0">
                <a:solidFill>
                  <a:schemeClr val="tx1"/>
                </a:solidFill>
                <a:effectLst/>
                <a:latin typeface="+mn-lt"/>
                <a:ea typeface="+mn-ea"/>
                <a:cs typeface="+mn-cs"/>
              </a:rPr>
              <a:t>content loss </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style loss</a:t>
            </a:r>
            <a:r>
              <a:rPr lang="zh-CN" altLang="en-US" sz="1200" b="0" i="0" kern="1200" dirty="0" smtClean="0">
                <a:solidFill>
                  <a:schemeClr val="tx1"/>
                </a:solidFill>
                <a:effectLst/>
                <a:latin typeface="+mn-lt"/>
                <a:ea typeface="+mn-ea"/>
                <a:cs typeface="+mn-cs"/>
              </a:rPr>
              <a:t>的计算，这个就是所谓的</a:t>
            </a:r>
            <a:r>
              <a:rPr lang="en-US" altLang="zh-CN" sz="1200" b="0" i="0" kern="1200" dirty="0" smtClean="0">
                <a:solidFill>
                  <a:schemeClr val="tx1"/>
                </a:solidFill>
                <a:effectLst/>
                <a:latin typeface="+mn-lt"/>
                <a:ea typeface="+mn-ea"/>
                <a:cs typeface="+mn-cs"/>
              </a:rPr>
              <a:t>perceptual loss</a:t>
            </a:r>
            <a:r>
              <a:rPr lang="zh-CN" altLang="en-US" sz="1200" b="0" i="0" kern="1200" dirty="0" smtClean="0">
                <a:solidFill>
                  <a:schemeClr val="tx1"/>
                </a:solidFill>
                <a:effectLst/>
                <a:latin typeface="+mn-lt"/>
                <a:ea typeface="+mn-ea"/>
                <a:cs typeface="+mn-cs"/>
              </a:rPr>
              <a:t>，作者是这样解释的为</a:t>
            </a:r>
            <a:r>
              <a:rPr lang="en-US" altLang="zh-CN" sz="1200" b="0" i="0" kern="1200" dirty="0" smtClean="0">
                <a:solidFill>
                  <a:schemeClr val="tx1"/>
                </a:solidFill>
                <a:effectLst/>
                <a:latin typeface="+mn-lt"/>
                <a:ea typeface="+mn-ea"/>
                <a:cs typeface="+mn-cs"/>
              </a:rPr>
              <a:t>Image Classification</a:t>
            </a:r>
            <a:r>
              <a:rPr lang="zh-CN" altLang="en-US" sz="1200" b="0" i="0" kern="1200" dirty="0" smtClean="0">
                <a:solidFill>
                  <a:schemeClr val="tx1"/>
                </a:solidFill>
                <a:effectLst/>
                <a:latin typeface="+mn-lt"/>
                <a:ea typeface="+mn-ea"/>
                <a:cs typeface="+mn-cs"/>
              </a:rPr>
              <a:t>的</a:t>
            </a:r>
            <a:r>
              <a:rPr lang="en-US" altLang="zh-CN" sz="1200" b="0" i="0" kern="1200" dirty="0" err="1" smtClean="0">
                <a:solidFill>
                  <a:schemeClr val="tx1"/>
                </a:solidFill>
                <a:effectLst/>
                <a:latin typeface="+mn-lt"/>
                <a:ea typeface="+mn-ea"/>
                <a:cs typeface="+mn-cs"/>
              </a:rPr>
              <a:t>pretrained</a:t>
            </a:r>
            <a:r>
              <a:rPr lang="zh-CN" altLang="en-US" sz="1200" b="0" i="0" kern="1200" dirty="0" smtClean="0">
                <a:solidFill>
                  <a:schemeClr val="tx1"/>
                </a:solidFill>
                <a:effectLst/>
                <a:latin typeface="+mn-lt"/>
                <a:ea typeface="+mn-ea"/>
                <a:cs typeface="+mn-cs"/>
              </a:rPr>
              <a:t>的卷积模型已经很好的学习了</a:t>
            </a:r>
            <a:r>
              <a:rPr lang="en-US" altLang="zh-CN" sz="1200" b="0" i="0" kern="1200" dirty="0" smtClean="0">
                <a:solidFill>
                  <a:schemeClr val="tx1"/>
                </a:solidFill>
                <a:effectLst/>
                <a:latin typeface="+mn-lt"/>
                <a:ea typeface="+mn-ea"/>
                <a:cs typeface="+mn-cs"/>
              </a:rPr>
              <a:t>perceptual</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semantic information</a:t>
            </a:r>
            <a:r>
              <a:rPr lang="zh-CN" altLang="en-US" sz="1200" b="0" i="0" kern="1200" dirty="0" smtClean="0">
                <a:solidFill>
                  <a:schemeClr val="tx1"/>
                </a:solidFill>
                <a:effectLst/>
                <a:latin typeface="+mn-lt"/>
                <a:ea typeface="+mn-ea"/>
                <a:cs typeface="+mn-cs"/>
              </a:rPr>
              <a:t>（场景和语义信息），所以后面的整个</a:t>
            </a:r>
            <a:r>
              <a:rPr lang="en-US" altLang="zh-CN" sz="1200" b="0" i="0" kern="1200" dirty="0" smtClean="0">
                <a:solidFill>
                  <a:schemeClr val="tx1"/>
                </a:solidFill>
                <a:effectLst/>
                <a:latin typeface="+mn-lt"/>
                <a:ea typeface="+mn-ea"/>
                <a:cs typeface="+mn-cs"/>
              </a:rPr>
              <a:t>loss network</a:t>
            </a:r>
            <a:r>
              <a:rPr lang="zh-CN" altLang="en-US" sz="1200" b="0" i="0" kern="1200" dirty="0" smtClean="0">
                <a:solidFill>
                  <a:schemeClr val="tx1"/>
                </a:solidFill>
                <a:effectLst/>
                <a:latin typeface="+mn-lt"/>
                <a:ea typeface="+mn-ea"/>
                <a:cs typeface="+mn-cs"/>
              </a:rPr>
              <a:t>仅仅是为了计算</a:t>
            </a:r>
            <a:r>
              <a:rPr lang="en-US" altLang="zh-CN" sz="1200" b="0" i="0" kern="1200" dirty="0" smtClean="0">
                <a:solidFill>
                  <a:schemeClr val="tx1"/>
                </a:solidFill>
                <a:effectLst/>
                <a:latin typeface="+mn-lt"/>
                <a:ea typeface="+mn-ea"/>
                <a:cs typeface="+mn-cs"/>
              </a:rPr>
              <a:t>content loss</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style loss</a:t>
            </a:r>
            <a:r>
              <a:rPr lang="zh-CN" altLang="en-US" sz="1200" b="0" i="0" kern="1200" dirty="0" smtClean="0">
                <a:solidFill>
                  <a:schemeClr val="tx1"/>
                </a:solidFill>
                <a:effectLst/>
                <a:latin typeface="+mn-lt"/>
                <a:ea typeface="+mn-ea"/>
                <a:cs typeface="+mn-cs"/>
              </a:rPr>
              <a:t>，而不像</a:t>
            </a:r>
            <a:r>
              <a:rPr lang="en-US" altLang="zh-CN" sz="1200" b="0" i="0" u="sng" kern="1200" dirty="0" smtClean="0">
                <a:solidFill>
                  <a:schemeClr val="tx1"/>
                </a:solidFill>
                <a:effectLst/>
                <a:latin typeface="+mn-lt"/>
                <a:ea typeface="+mn-ea"/>
                <a:cs typeface="+mn-cs"/>
                <a:hlinkClick r:id="rId3"/>
              </a:rPr>
              <a:t>A Neural Algorithm of Aritistic Style</a:t>
            </a:r>
            <a:r>
              <a:rPr lang="zh-CN" altLang="en-US" sz="1200" b="0" i="0" kern="1200" dirty="0" smtClean="0">
                <a:solidFill>
                  <a:schemeClr val="tx1"/>
                </a:solidFill>
                <a:effectLst/>
                <a:latin typeface="+mn-lt"/>
                <a:ea typeface="+mn-ea"/>
                <a:cs typeface="+mn-cs"/>
              </a:rPr>
              <a:t>做更新这部分网络的参数，这里更新的是前面的</a:t>
            </a:r>
            <a:r>
              <a:rPr lang="en-US" altLang="zh-CN" sz="1200" b="0" i="0" kern="1200" dirty="0" smtClean="0">
                <a:solidFill>
                  <a:schemeClr val="tx1"/>
                </a:solidFill>
                <a:effectLst/>
                <a:latin typeface="+mn-lt"/>
                <a:ea typeface="+mn-ea"/>
                <a:cs typeface="+mn-cs"/>
              </a:rPr>
              <a:t>transform network</a:t>
            </a:r>
            <a:r>
              <a:rPr lang="zh-CN" altLang="en-US" sz="1200" b="0" i="0" kern="1200" dirty="0" smtClean="0">
                <a:solidFill>
                  <a:schemeClr val="tx1"/>
                </a:solidFill>
                <a:effectLst/>
                <a:latin typeface="+mn-lt"/>
                <a:ea typeface="+mn-ea"/>
                <a:cs typeface="+mn-cs"/>
              </a:rPr>
              <a:t>的参数，所以从整个网络结构上来看输入图像通过</a:t>
            </a:r>
            <a:r>
              <a:rPr lang="en-US" altLang="zh-CN" sz="1200" b="0" i="0" kern="1200" dirty="0" smtClean="0">
                <a:solidFill>
                  <a:schemeClr val="tx1"/>
                </a:solidFill>
                <a:effectLst/>
                <a:latin typeface="+mn-lt"/>
                <a:ea typeface="+mn-ea"/>
                <a:cs typeface="+mn-cs"/>
              </a:rPr>
              <a:t>transform network</a:t>
            </a:r>
            <a:r>
              <a:rPr lang="zh-CN" altLang="en-US" sz="1200" b="0" i="0" kern="1200" dirty="0" smtClean="0">
                <a:solidFill>
                  <a:schemeClr val="tx1"/>
                </a:solidFill>
                <a:effectLst/>
                <a:latin typeface="+mn-lt"/>
                <a:ea typeface="+mn-ea"/>
                <a:cs typeface="+mn-cs"/>
              </a:rPr>
              <a:t>得到转换的图像，然后计算对应的</a:t>
            </a:r>
            <a:r>
              <a:rPr lang="en-US" altLang="zh-CN" sz="1200" b="0" i="0" kern="1200" dirty="0" smtClean="0">
                <a:solidFill>
                  <a:schemeClr val="tx1"/>
                </a:solidFill>
                <a:effectLst/>
                <a:latin typeface="+mn-lt"/>
                <a:ea typeface="+mn-ea"/>
                <a:cs typeface="+mn-cs"/>
              </a:rPr>
              <a:t>loss</a:t>
            </a:r>
            <a:r>
              <a:rPr lang="zh-CN" altLang="en-US" sz="1200" b="0" i="0" kern="1200" dirty="0" smtClean="0">
                <a:solidFill>
                  <a:schemeClr val="tx1"/>
                </a:solidFill>
                <a:effectLst/>
                <a:latin typeface="+mn-lt"/>
                <a:ea typeface="+mn-ea"/>
                <a:cs typeface="+mn-cs"/>
              </a:rPr>
              <a:t>，整个网络通过最小化这个</a:t>
            </a:r>
            <a:r>
              <a:rPr lang="en-US" altLang="zh-CN" sz="1200" b="0" i="0" kern="1200" dirty="0" smtClean="0">
                <a:solidFill>
                  <a:schemeClr val="tx1"/>
                </a:solidFill>
                <a:effectLst/>
                <a:latin typeface="+mn-lt"/>
                <a:ea typeface="+mn-ea"/>
                <a:cs typeface="+mn-cs"/>
              </a:rPr>
              <a:t>loss</a:t>
            </a:r>
            <a:r>
              <a:rPr lang="zh-CN" altLang="en-US" sz="1200" b="0" i="0" kern="1200" dirty="0" smtClean="0">
                <a:solidFill>
                  <a:schemeClr val="tx1"/>
                </a:solidFill>
                <a:effectLst/>
                <a:latin typeface="+mn-lt"/>
                <a:ea typeface="+mn-ea"/>
                <a:cs typeface="+mn-cs"/>
              </a:rPr>
              <a:t>去</a:t>
            </a:r>
            <a:r>
              <a:rPr lang="en-US" altLang="zh-CN" sz="1200" b="0" i="0" kern="1200" dirty="0" smtClean="0">
                <a:solidFill>
                  <a:schemeClr val="tx1"/>
                </a:solidFill>
                <a:effectLst/>
                <a:latin typeface="+mn-lt"/>
                <a:ea typeface="+mn-ea"/>
                <a:cs typeface="+mn-cs"/>
              </a:rPr>
              <a:t>update</a:t>
            </a:r>
            <a:r>
              <a:rPr lang="zh-CN" altLang="en-US" sz="1200" b="0" i="0" kern="1200" dirty="0" smtClean="0">
                <a:solidFill>
                  <a:schemeClr val="tx1"/>
                </a:solidFill>
                <a:effectLst/>
                <a:latin typeface="+mn-lt"/>
                <a:ea typeface="+mn-ea"/>
                <a:cs typeface="+mn-cs"/>
              </a:rPr>
              <a:t>前面的</a:t>
            </a:r>
            <a:r>
              <a:rPr lang="en-US" altLang="zh-CN" sz="1200" b="0" i="0" kern="1200" dirty="0" smtClean="0">
                <a:solidFill>
                  <a:schemeClr val="tx1"/>
                </a:solidFill>
                <a:effectLst/>
                <a:latin typeface="+mn-lt"/>
                <a:ea typeface="+mn-ea"/>
                <a:cs typeface="+mn-cs"/>
              </a:rPr>
              <a:t>transform network</a:t>
            </a:r>
            <a:endParaRPr kumimoji="1" lang="zh-CN" altLang="en-US" dirty="0" smtClean="0"/>
          </a:p>
        </p:txBody>
      </p:sp>
      <p:sp>
        <p:nvSpPr>
          <p:cNvPr id="4" name="幻灯片编号占位符 3"/>
          <p:cNvSpPr>
            <a:spLocks noGrp="1"/>
          </p:cNvSpPr>
          <p:nvPr>
            <p:ph type="sldNum" sz="quarter" idx="10"/>
          </p:nvPr>
        </p:nvSpPr>
        <p:spPr/>
        <p:txBody>
          <a:bodyPr/>
          <a:lstStyle/>
          <a:p>
            <a:fld id="{F0D236BC-0687-E046-9102-AD4C75C398A3}" type="slidenum">
              <a:rPr kumimoji="1" lang="zh-CN" altLang="en-US" smtClean="0"/>
              <a:t>29</a:t>
            </a:fld>
            <a:endParaRPr kumimoji="1" lang="zh-CN" altLang="en-US"/>
          </a:p>
        </p:txBody>
      </p:sp>
    </p:spTree>
    <p:extLst>
      <p:ext uri="{BB962C8B-B14F-4D97-AF65-F5344CB8AC3E}">
        <p14:creationId xmlns:p14="http://schemas.microsoft.com/office/powerpoint/2010/main" val="13758089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Chicago\</a:t>
            </a:r>
            <a:r>
              <a:rPr kumimoji="1" lang="en-US" altLang="zh-CN" dirty="0" err="1" smtClean="0"/>
              <a:t>hoovertowernight</a:t>
            </a:r>
            <a:r>
              <a:rPr kumimoji="1" lang="en-US" altLang="zh-CN" dirty="0" smtClean="0"/>
              <a:t>\</a:t>
            </a:r>
            <a:r>
              <a:rPr kumimoji="1" lang="en-US" altLang="zh-CN" dirty="0" err="1" smtClean="0"/>
              <a:t>sh</a:t>
            </a:r>
            <a:r>
              <a:rPr kumimoji="1" lang="en-US" altLang="zh-CN" dirty="0" smtClean="0"/>
              <a:t>\sh2    *  [</a:t>
            </a:r>
            <a:r>
              <a:rPr kumimoji="1" lang="en-US" altLang="zh-CN" dirty="0" err="1" smtClean="0"/>
              <a:t>composition_vii</a:t>
            </a:r>
            <a:r>
              <a:rPr kumimoji="1" lang="en-US" altLang="zh-CN" dirty="0" smtClean="0"/>
              <a:t>, </a:t>
            </a:r>
            <a:r>
              <a:rPr kumimoji="1" lang="en-US" altLang="zh-CN" dirty="0" err="1" smtClean="0"/>
              <a:t>la_muse</a:t>
            </a:r>
            <a:r>
              <a:rPr kumimoji="1" lang="en-US" altLang="zh-CN" dirty="0" smtClean="0"/>
              <a:t>, </a:t>
            </a:r>
            <a:r>
              <a:rPr kumimoji="1" lang="en-US" altLang="zh-CN" dirty="0" err="1" smtClean="0"/>
              <a:t>starry_night</a:t>
            </a:r>
            <a:r>
              <a:rPr kumimoji="1" lang="en-US" altLang="zh-CN" dirty="0" smtClean="0"/>
              <a:t>, </a:t>
            </a:r>
            <a:r>
              <a:rPr kumimoji="1" lang="en-US" altLang="zh-CN" dirty="0" err="1" smtClean="0"/>
              <a:t>the_wave</a:t>
            </a:r>
            <a:r>
              <a:rPr kumimoji="1" lang="en-US" altLang="zh-CN" dirty="0" smtClean="0"/>
              <a:t>]</a:t>
            </a:r>
            <a:endParaRPr kumimoji="1" lang="zh-CN" altLang="en-US" dirty="0" smtClean="0"/>
          </a:p>
        </p:txBody>
      </p:sp>
      <p:sp>
        <p:nvSpPr>
          <p:cNvPr id="4" name="幻灯片编号占位符 3"/>
          <p:cNvSpPr>
            <a:spLocks noGrp="1"/>
          </p:cNvSpPr>
          <p:nvPr>
            <p:ph type="sldNum" sz="quarter" idx="10"/>
          </p:nvPr>
        </p:nvSpPr>
        <p:spPr/>
        <p:txBody>
          <a:bodyPr/>
          <a:lstStyle/>
          <a:p>
            <a:fld id="{F0D236BC-0687-E046-9102-AD4C75C398A3}" type="slidenum">
              <a:rPr kumimoji="1" lang="zh-CN" altLang="en-US" smtClean="0"/>
              <a:t>30</a:t>
            </a:fld>
            <a:endParaRPr kumimoji="1" lang="zh-CN" altLang="en-US"/>
          </a:p>
        </p:txBody>
      </p:sp>
    </p:spTree>
    <p:extLst>
      <p:ext uri="{BB962C8B-B14F-4D97-AF65-F5344CB8AC3E}">
        <p14:creationId xmlns:p14="http://schemas.microsoft.com/office/powerpoint/2010/main" val="9316119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Neural</a:t>
            </a:r>
            <a:r>
              <a:rPr kumimoji="1" lang="zh-CN" altLang="en-US" baseline="0" dirty="0" smtClean="0"/>
              <a:t> </a:t>
            </a:r>
            <a:r>
              <a:rPr kumimoji="1" lang="en-US" altLang="zh-CN" baseline="0" dirty="0" smtClean="0"/>
              <a:t>style</a:t>
            </a:r>
            <a:r>
              <a:rPr kumimoji="1" lang="zh-CN" altLang="en-US" baseline="0" dirty="0" smtClean="0"/>
              <a:t> 是图像合成的一个经典的东西</a:t>
            </a:r>
          </a:p>
          <a:p>
            <a:r>
              <a:rPr kumimoji="1" lang="zh-CN" altLang="en-US" dirty="0" smtClean="0"/>
              <a:t>最开始的图像合成主要是基于</a:t>
            </a:r>
            <a:r>
              <a:rPr kumimoji="1" lang="en-US" altLang="zh-CN" dirty="0" smtClean="0"/>
              <a:t>MRF</a:t>
            </a:r>
            <a:r>
              <a:rPr kumimoji="1" lang="zh-CN" altLang="en-US" dirty="0" smtClean="0"/>
              <a:t>的方法</a:t>
            </a:r>
          </a:p>
          <a:p>
            <a:r>
              <a:rPr kumimoji="1" lang="zh-CN" altLang="en-US" dirty="0" smtClean="0"/>
              <a:t>然后 </a:t>
            </a:r>
            <a:r>
              <a:rPr kumimoji="1" lang="en-US" altLang="zh-CN" dirty="0" smtClean="0"/>
              <a:t>CNN,</a:t>
            </a:r>
            <a:r>
              <a:rPr kumimoji="1" lang="zh-CN" altLang="en-US" dirty="0" smtClean="0"/>
              <a:t> 也有</a:t>
            </a:r>
            <a:r>
              <a:rPr kumimoji="1" lang="en-US" altLang="zh-CN" dirty="0" smtClean="0"/>
              <a:t>MRF+CNN</a:t>
            </a:r>
            <a:endParaRPr kumimoji="1" lang="zh-CN" altLang="en-US" dirty="0" smtClean="0"/>
          </a:p>
          <a:p>
            <a:r>
              <a:rPr kumimoji="1" lang="zh-CN" altLang="en-US" dirty="0" smtClean="0"/>
              <a:t>然后</a:t>
            </a:r>
            <a:r>
              <a:rPr kumimoji="1" lang="en-US" altLang="zh-CN" dirty="0" smtClean="0"/>
              <a:t>fast</a:t>
            </a:r>
            <a:r>
              <a:rPr kumimoji="1" lang="zh-CN" altLang="en-US" dirty="0" smtClean="0"/>
              <a:t> </a:t>
            </a:r>
            <a:r>
              <a:rPr kumimoji="1" lang="en-US" altLang="zh-CN" dirty="0" smtClean="0"/>
              <a:t>neural</a:t>
            </a:r>
            <a:r>
              <a:rPr kumimoji="1" lang="zh-CN" altLang="en-US" dirty="0" smtClean="0"/>
              <a:t> </a:t>
            </a:r>
            <a:r>
              <a:rPr kumimoji="1" lang="en-US" altLang="zh-CN" dirty="0" smtClean="0"/>
              <a:t>style</a:t>
            </a:r>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F0D236BC-0687-E046-9102-AD4C75C398A3}" type="slidenum">
              <a:rPr kumimoji="1" lang="zh-CN" altLang="en-US" smtClean="0"/>
              <a:t>31</a:t>
            </a:fld>
            <a:endParaRPr kumimoji="1" lang="zh-CN" altLang="en-US"/>
          </a:p>
        </p:txBody>
      </p:sp>
    </p:spTree>
    <p:extLst>
      <p:ext uri="{BB962C8B-B14F-4D97-AF65-F5344CB8AC3E}">
        <p14:creationId xmlns:p14="http://schemas.microsoft.com/office/powerpoint/2010/main" val="1514548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Input:32</a:t>
            </a:r>
            <a:r>
              <a:rPr kumimoji="1" lang="zh-CN" altLang="en-US" dirty="0" smtClean="0"/>
              <a:t>*</a:t>
            </a:r>
            <a:r>
              <a:rPr kumimoji="1" lang="en-US" altLang="zh-CN" dirty="0" smtClean="0"/>
              <a:t>32</a:t>
            </a:r>
            <a:endParaRPr kumimoji="1" lang="zh-CN" altLang="en-US" dirty="0" smtClean="0"/>
          </a:p>
          <a:p>
            <a:r>
              <a:rPr kumimoji="1" lang="en-US" altLang="zh-CN" dirty="0" smtClean="0"/>
              <a:t>C1:5</a:t>
            </a:r>
            <a:r>
              <a:rPr kumimoji="1" lang="zh-CN" altLang="en-US" dirty="0" smtClean="0"/>
              <a:t>*</a:t>
            </a:r>
            <a:r>
              <a:rPr kumimoji="1" lang="en-US" altLang="zh-CN" dirty="0" smtClean="0"/>
              <a:t>5</a:t>
            </a:r>
            <a:r>
              <a:rPr kumimoji="1" lang="zh-CN" altLang="en-US" dirty="0" smtClean="0"/>
              <a:t>*</a:t>
            </a:r>
            <a:r>
              <a:rPr kumimoji="1" lang="en-US" altLang="zh-CN" dirty="0" smtClean="0"/>
              <a:t>6(5</a:t>
            </a:r>
            <a:r>
              <a:rPr kumimoji="1" lang="zh-CN" altLang="en-US" dirty="0" smtClean="0"/>
              <a:t>*</a:t>
            </a:r>
            <a:r>
              <a:rPr kumimoji="1" lang="en-US" altLang="zh-CN" dirty="0" smtClean="0"/>
              <a:t>5</a:t>
            </a:r>
            <a:r>
              <a:rPr kumimoji="1" lang="zh-CN" altLang="en-US" dirty="0" smtClean="0"/>
              <a:t>的卷积核大小，</a:t>
            </a:r>
            <a:r>
              <a:rPr kumimoji="1" lang="en-US" altLang="zh-CN" dirty="0" smtClean="0"/>
              <a:t>6</a:t>
            </a:r>
            <a:r>
              <a:rPr kumimoji="1" lang="zh-CN" altLang="en-US" dirty="0" smtClean="0"/>
              <a:t>个</a:t>
            </a:r>
            <a:r>
              <a:rPr kumimoji="1" lang="en-US" altLang="zh-CN" dirty="0" smtClean="0"/>
              <a:t>channel)</a:t>
            </a:r>
            <a:r>
              <a:rPr kumimoji="1" lang="zh-CN" altLang="en-US" dirty="0" smtClean="0"/>
              <a:t>，</a:t>
            </a:r>
            <a:r>
              <a:rPr kumimoji="1" lang="en-US" altLang="zh-CN" dirty="0" smtClean="0"/>
              <a:t>28</a:t>
            </a:r>
            <a:r>
              <a:rPr kumimoji="1" lang="zh-CN" altLang="en-US" dirty="0" smtClean="0"/>
              <a:t>*</a:t>
            </a:r>
            <a:r>
              <a:rPr kumimoji="1" lang="en-US" altLang="zh-CN" dirty="0" smtClean="0"/>
              <a:t>28</a:t>
            </a:r>
            <a:r>
              <a:rPr kumimoji="1" lang="zh-CN" altLang="en-US" dirty="0" smtClean="0"/>
              <a:t>*</a:t>
            </a:r>
            <a:r>
              <a:rPr kumimoji="1" lang="en-US" altLang="zh-CN" dirty="0" smtClean="0"/>
              <a:t>6</a:t>
            </a:r>
            <a:endParaRPr kumimoji="1" lang="zh-CN" altLang="en-US" dirty="0" smtClean="0"/>
          </a:p>
          <a:p>
            <a:r>
              <a:rPr kumimoji="1" lang="en-US" altLang="zh-CN" dirty="0" smtClean="0"/>
              <a:t>S2:</a:t>
            </a:r>
            <a:r>
              <a:rPr kumimoji="1" lang="zh-CN" altLang="en-US" dirty="0" smtClean="0"/>
              <a:t>下采样，</a:t>
            </a:r>
            <a:r>
              <a:rPr kumimoji="1" lang="en-US" altLang="zh-CN" dirty="0" smtClean="0"/>
              <a:t>max-pool</a:t>
            </a:r>
            <a:r>
              <a:rPr kumimoji="1" lang="zh-CN" altLang="en-US" dirty="0" smtClean="0"/>
              <a:t>，</a:t>
            </a:r>
            <a:r>
              <a:rPr kumimoji="1" lang="en-US" altLang="zh-CN" dirty="0" smtClean="0"/>
              <a:t>2</a:t>
            </a:r>
            <a:r>
              <a:rPr kumimoji="1" lang="zh-CN" altLang="en-US" dirty="0" smtClean="0"/>
              <a:t>*</a:t>
            </a:r>
            <a:r>
              <a:rPr kumimoji="1" lang="en-US" altLang="zh-CN" dirty="0" smtClean="0"/>
              <a:t>2</a:t>
            </a:r>
            <a:r>
              <a:rPr kumimoji="1" lang="zh-CN" altLang="en-US" dirty="0" smtClean="0"/>
              <a:t>，</a:t>
            </a:r>
            <a:r>
              <a:rPr kumimoji="1" lang="en-US" altLang="zh-CN" dirty="0" smtClean="0"/>
              <a:t>14</a:t>
            </a:r>
            <a:r>
              <a:rPr kumimoji="1" lang="zh-CN" altLang="en-US" dirty="0" smtClean="0"/>
              <a:t>*</a:t>
            </a:r>
            <a:r>
              <a:rPr kumimoji="1" lang="en-US" altLang="zh-CN" dirty="0" smtClean="0"/>
              <a:t>14</a:t>
            </a:r>
            <a:r>
              <a:rPr kumimoji="1" lang="zh-CN" altLang="en-US" dirty="0" smtClean="0"/>
              <a:t>*</a:t>
            </a:r>
            <a:r>
              <a:rPr kumimoji="1" lang="en-US" altLang="zh-CN" dirty="0" smtClean="0"/>
              <a:t>6</a:t>
            </a:r>
            <a:endParaRPr kumimoji="1" lang="zh-CN" altLang="en-US" dirty="0" smtClean="0"/>
          </a:p>
          <a:p>
            <a:r>
              <a:rPr kumimoji="1" lang="en-US" altLang="zh-CN" dirty="0" smtClean="0"/>
              <a:t>C3:5</a:t>
            </a:r>
            <a:r>
              <a:rPr kumimoji="1" lang="zh-CN" altLang="en-US" dirty="0" smtClean="0"/>
              <a:t>*</a:t>
            </a:r>
            <a:r>
              <a:rPr kumimoji="1" lang="en-US" altLang="zh-CN" dirty="0" smtClean="0"/>
              <a:t>5</a:t>
            </a:r>
            <a:r>
              <a:rPr kumimoji="1" lang="zh-CN" altLang="en-US" dirty="0" smtClean="0"/>
              <a:t>*</a:t>
            </a:r>
            <a:r>
              <a:rPr kumimoji="1" lang="en-US" altLang="zh-CN" dirty="0" smtClean="0"/>
              <a:t>16(5</a:t>
            </a:r>
            <a:r>
              <a:rPr kumimoji="1" lang="zh-CN" altLang="en-US" dirty="0" smtClean="0"/>
              <a:t>*</a:t>
            </a:r>
            <a:r>
              <a:rPr kumimoji="1" lang="en-US" altLang="zh-CN" dirty="0" smtClean="0"/>
              <a:t>5</a:t>
            </a:r>
            <a:r>
              <a:rPr kumimoji="1" lang="zh-CN" altLang="en-US" dirty="0" smtClean="0"/>
              <a:t>的卷积核大小，</a:t>
            </a:r>
            <a:r>
              <a:rPr kumimoji="1" lang="en-US" altLang="zh-CN" dirty="0" smtClean="0"/>
              <a:t>16</a:t>
            </a:r>
            <a:r>
              <a:rPr kumimoji="1" lang="zh-CN" altLang="en-US" dirty="0" smtClean="0"/>
              <a:t>个</a:t>
            </a:r>
            <a:r>
              <a:rPr kumimoji="1" lang="en-US" altLang="zh-CN" dirty="0" smtClean="0"/>
              <a:t>channel)</a:t>
            </a:r>
            <a:r>
              <a:rPr kumimoji="1" lang="zh-CN" altLang="en-US" dirty="0" smtClean="0"/>
              <a:t>，</a:t>
            </a:r>
            <a:r>
              <a:rPr kumimoji="1" lang="en-US" altLang="zh-CN" dirty="0" smtClean="0"/>
              <a:t>10</a:t>
            </a:r>
            <a:r>
              <a:rPr kumimoji="1" lang="zh-CN" altLang="en-US" dirty="0" smtClean="0"/>
              <a:t>*</a:t>
            </a:r>
            <a:r>
              <a:rPr kumimoji="1" lang="en-US" altLang="zh-CN" dirty="0" smtClean="0"/>
              <a:t>10</a:t>
            </a:r>
            <a:r>
              <a:rPr kumimoji="1" lang="zh-CN" altLang="en-US" dirty="0" smtClean="0"/>
              <a:t>*</a:t>
            </a:r>
            <a:r>
              <a:rPr kumimoji="1" lang="en-US" altLang="zh-CN" dirty="0" smtClean="0"/>
              <a:t>16</a:t>
            </a:r>
            <a:endParaRPr kumimoji="1" lang="zh-CN" altLang="en-US" dirty="0" smtClean="0"/>
          </a:p>
          <a:p>
            <a:r>
              <a:rPr kumimoji="1" lang="en-US" altLang="zh-CN" dirty="0" smtClean="0"/>
              <a:t>S4:</a:t>
            </a:r>
            <a:r>
              <a:rPr kumimoji="1" lang="zh-CN" altLang="en-US" dirty="0" smtClean="0"/>
              <a:t>下采样，</a:t>
            </a:r>
            <a:r>
              <a:rPr kumimoji="1" lang="en-US" altLang="zh-CN" dirty="0" smtClean="0"/>
              <a:t>max-pool</a:t>
            </a:r>
            <a:r>
              <a:rPr kumimoji="1" lang="zh-CN" altLang="en-US" dirty="0" smtClean="0"/>
              <a:t>，</a:t>
            </a:r>
            <a:r>
              <a:rPr kumimoji="1" lang="en-US" altLang="zh-CN" dirty="0" smtClean="0"/>
              <a:t>2</a:t>
            </a:r>
            <a:r>
              <a:rPr kumimoji="1" lang="zh-CN" altLang="en-US" dirty="0" smtClean="0"/>
              <a:t>*</a:t>
            </a:r>
            <a:r>
              <a:rPr kumimoji="1" lang="en-US" altLang="zh-CN" dirty="0" smtClean="0"/>
              <a:t>2</a:t>
            </a:r>
            <a:r>
              <a:rPr kumimoji="1" lang="zh-CN" altLang="en-US" dirty="0" smtClean="0"/>
              <a:t>，</a:t>
            </a:r>
            <a:r>
              <a:rPr kumimoji="1" lang="en-US" altLang="zh-CN" dirty="0" smtClean="0"/>
              <a:t>5</a:t>
            </a:r>
            <a:r>
              <a:rPr kumimoji="1" lang="zh-CN" altLang="en-US" dirty="0" smtClean="0"/>
              <a:t>*</a:t>
            </a:r>
            <a:r>
              <a:rPr kumimoji="1" lang="en-US" altLang="zh-CN" dirty="0" smtClean="0"/>
              <a:t>5</a:t>
            </a:r>
            <a:r>
              <a:rPr kumimoji="1" lang="zh-CN" altLang="en-US" dirty="0" smtClean="0"/>
              <a:t>*</a:t>
            </a:r>
            <a:r>
              <a:rPr kumimoji="1" lang="en-US" altLang="zh-CN" dirty="0" smtClean="0"/>
              <a:t>16</a:t>
            </a:r>
            <a:endParaRPr kumimoji="1" lang="zh-CN" altLang="en-US" dirty="0" smtClean="0"/>
          </a:p>
          <a:p>
            <a:r>
              <a:rPr kumimoji="1" lang="en-US" altLang="zh-CN" dirty="0" smtClean="0"/>
              <a:t>C5:5</a:t>
            </a:r>
            <a:r>
              <a:rPr kumimoji="1" lang="zh-CN" altLang="en-US" dirty="0" smtClean="0"/>
              <a:t>*</a:t>
            </a:r>
            <a:r>
              <a:rPr kumimoji="1" lang="en-US" altLang="zh-CN" dirty="0" smtClean="0"/>
              <a:t>5</a:t>
            </a:r>
            <a:r>
              <a:rPr kumimoji="1" lang="zh-CN" altLang="en-US" dirty="0" smtClean="0"/>
              <a:t>*</a:t>
            </a:r>
            <a:r>
              <a:rPr kumimoji="1" lang="en-US" altLang="zh-CN" dirty="0" smtClean="0"/>
              <a:t>120(5</a:t>
            </a:r>
            <a:r>
              <a:rPr kumimoji="1" lang="zh-CN" altLang="en-US" dirty="0" smtClean="0"/>
              <a:t>*</a:t>
            </a:r>
            <a:r>
              <a:rPr kumimoji="1" lang="en-US" altLang="zh-CN" dirty="0" smtClean="0"/>
              <a:t>5</a:t>
            </a:r>
            <a:r>
              <a:rPr kumimoji="1" lang="zh-CN" altLang="en-US" dirty="0" smtClean="0"/>
              <a:t>的卷积核大小，</a:t>
            </a:r>
            <a:r>
              <a:rPr kumimoji="1" lang="en-US" altLang="zh-CN" dirty="0" smtClean="0"/>
              <a:t>120</a:t>
            </a:r>
            <a:r>
              <a:rPr kumimoji="1" lang="zh-CN" altLang="en-US" dirty="0" smtClean="0"/>
              <a:t>个</a:t>
            </a:r>
            <a:r>
              <a:rPr kumimoji="1" lang="en-US" altLang="zh-CN" dirty="0" smtClean="0"/>
              <a:t>channel)</a:t>
            </a:r>
            <a:r>
              <a:rPr kumimoji="1" lang="zh-CN" altLang="en-US" dirty="0" smtClean="0"/>
              <a:t>，</a:t>
            </a:r>
            <a:r>
              <a:rPr kumimoji="1" lang="en-US" altLang="zh-CN" dirty="0" smtClean="0"/>
              <a:t>1</a:t>
            </a:r>
            <a:r>
              <a:rPr kumimoji="1" lang="zh-CN" altLang="en-US" dirty="0" smtClean="0"/>
              <a:t>*</a:t>
            </a:r>
            <a:r>
              <a:rPr kumimoji="1" lang="en-US" altLang="zh-CN" dirty="0" smtClean="0"/>
              <a:t>1</a:t>
            </a:r>
            <a:r>
              <a:rPr kumimoji="1" lang="zh-CN" altLang="en-US" dirty="0" smtClean="0"/>
              <a:t>*</a:t>
            </a:r>
            <a:r>
              <a:rPr kumimoji="1" lang="en-US" altLang="zh-CN" dirty="0" smtClean="0"/>
              <a:t>120</a:t>
            </a:r>
            <a:endParaRPr kumimoji="1" lang="zh-CN" altLang="en-US" dirty="0" smtClean="0"/>
          </a:p>
          <a:p>
            <a:r>
              <a:rPr kumimoji="1" lang="en-US" altLang="zh-CN" dirty="0" smtClean="0"/>
              <a:t>F6:120</a:t>
            </a:r>
            <a:r>
              <a:rPr kumimoji="1" lang="zh-CN" altLang="en-US" dirty="0" smtClean="0"/>
              <a:t>*</a:t>
            </a:r>
            <a:r>
              <a:rPr kumimoji="1" lang="en-US" altLang="zh-CN" dirty="0" smtClean="0"/>
              <a:t>84</a:t>
            </a:r>
            <a:endParaRPr kumimoji="1" lang="zh-CN" altLang="en-US" dirty="0" smtClean="0"/>
          </a:p>
          <a:p>
            <a:r>
              <a:rPr kumimoji="1" lang="en-US" altLang="zh-CN" dirty="0" smtClean="0"/>
              <a:t>Output:84</a:t>
            </a:r>
            <a:r>
              <a:rPr kumimoji="1" lang="zh-CN" altLang="en-US" dirty="0" smtClean="0"/>
              <a:t>*</a:t>
            </a:r>
            <a:r>
              <a:rPr kumimoji="1" lang="en-US" altLang="zh-CN" dirty="0" smtClean="0"/>
              <a:t>10</a:t>
            </a:r>
            <a:endParaRPr kumimoji="1" lang="zh-CN" altLang="en-US" dirty="0"/>
          </a:p>
        </p:txBody>
      </p:sp>
      <p:sp>
        <p:nvSpPr>
          <p:cNvPr id="4" name="幻灯片编号占位符 3"/>
          <p:cNvSpPr>
            <a:spLocks noGrp="1"/>
          </p:cNvSpPr>
          <p:nvPr>
            <p:ph type="sldNum" sz="quarter" idx="10"/>
          </p:nvPr>
        </p:nvSpPr>
        <p:spPr/>
        <p:txBody>
          <a:bodyPr/>
          <a:lstStyle/>
          <a:p>
            <a:fld id="{F0D236BC-0687-E046-9102-AD4C75C398A3}" type="slidenum">
              <a:rPr kumimoji="1" lang="zh-CN" altLang="en-US" smtClean="0"/>
              <a:t>5</a:t>
            </a:fld>
            <a:endParaRPr kumimoji="1" lang="zh-CN" altLang="en-US"/>
          </a:p>
        </p:txBody>
      </p:sp>
    </p:spTree>
    <p:extLst>
      <p:ext uri="{BB962C8B-B14F-4D97-AF65-F5344CB8AC3E}">
        <p14:creationId xmlns:p14="http://schemas.microsoft.com/office/powerpoint/2010/main" val="19180330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GAN</a:t>
            </a:r>
            <a:r>
              <a:rPr lang="zh-CN" altLang="en-US" sz="1200" b="0" i="0" kern="1200" dirty="0" smtClean="0">
                <a:solidFill>
                  <a:schemeClr val="tx1"/>
                </a:solidFill>
                <a:effectLst/>
                <a:latin typeface="+mn-lt"/>
                <a:ea typeface="+mn-ea"/>
                <a:cs typeface="+mn-cs"/>
              </a:rPr>
              <a:t>同时要训练一个生成网络</a:t>
            </a:r>
            <a:r>
              <a:rPr lang="en-US" altLang="zh-CN" sz="1200" b="0" i="0" kern="1200" dirty="0" smtClean="0">
                <a:solidFill>
                  <a:schemeClr val="tx1"/>
                </a:solidFill>
                <a:effectLst/>
                <a:latin typeface="+mn-lt"/>
                <a:ea typeface="+mn-ea"/>
                <a:cs typeface="+mn-cs"/>
              </a:rPr>
              <a:t>(Generator)</a:t>
            </a:r>
            <a:r>
              <a:rPr lang="zh-CN" altLang="en-US" sz="1200" b="0" i="0" kern="1200" dirty="0" smtClean="0">
                <a:solidFill>
                  <a:schemeClr val="tx1"/>
                </a:solidFill>
                <a:effectLst/>
                <a:latin typeface="+mn-lt"/>
                <a:ea typeface="+mn-ea"/>
                <a:cs typeface="+mn-cs"/>
              </a:rPr>
              <a:t>和一个判别网络</a:t>
            </a:r>
            <a:r>
              <a:rPr lang="en-US" altLang="zh-CN" sz="1200" b="0" i="0" kern="1200" dirty="0" smtClean="0">
                <a:solidFill>
                  <a:schemeClr val="tx1"/>
                </a:solidFill>
                <a:effectLst/>
                <a:latin typeface="+mn-lt"/>
                <a:ea typeface="+mn-ea"/>
                <a:cs typeface="+mn-cs"/>
              </a:rPr>
              <a:t>(Discriminator)</a:t>
            </a:r>
            <a:r>
              <a:rPr lang="zh-CN" altLang="en-US" sz="1200" b="0" i="0" kern="1200" dirty="0" smtClean="0">
                <a:solidFill>
                  <a:schemeClr val="tx1"/>
                </a:solidFill>
                <a:effectLst/>
                <a:latin typeface="+mn-lt"/>
                <a:ea typeface="+mn-ea"/>
                <a:cs typeface="+mn-cs"/>
              </a:rPr>
              <a:t>，前者输入一个</a:t>
            </a:r>
            <a:r>
              <a:rPr lang="en-US" altLang="zh-CN" sz="1200" b="0" i="0" kern="1200" dirty="0" smtClean="0">
                <a:solidFill>
                  <a:schemeClr val="tx1"/>
                </a:solidFill>
                <a:effectLst/>
                <a:latin typeface="+mn-lt"/>
                <a:ea typeface="+mn-ea"/>
                <a:cs typeface="+mn-cs"/>
              </a:rPr>
              <a:t>noise</a:t>
            </a:r>
            <a:r>
              <a:rPr lang="zh-CN" altLang="en-US" sz="1200" b="0" i="0" kern="1200" dirty="0" smtClean="0">
                <a:solidFill>
                  <a:schemeClr val="tx1"/>
                </a:solidFill>
                <a:effectLst/>
                <a:latin typeface="+mn-lt"/>
                <a:ea typeface="+mn-ea"/>
                <a:cs typeface="+mn-cs"/>
              </a:rPr>
              <a:t>变量 </a:t>
            </a:r>
            <a:r>
              <a:rPr lang="en-US" altLang="zh-CN" sz="1200" b="0" i="0" u="none" strike="noStrike" kern="1200" dirty="0" smtClean="0">
                <a:solidFill>
                  <a:schemeClr val="tx1"/>
                </a:solidFill>
                <a:effectLst/>
                <a:latin typeface="+mn-lt"/>
                <a:ea typeface="+mn-ea"/>
                <a:cs typeface="+mn-cs"/>
              </a:rPr>
              <a:t>z</a:t>
            </a:r>
            <a:r>
              <a:rPr lang="zh-CN" altLang="en-US" sz="1200" b="0" i="0" kern="1200" dirty="0" smtClean="0">
                <a:solidFill>
                  <a:schemeClr val="tx1"/>
                </a:solidFill>
                <a:effectLst/>
                <a:latin typeface="+mn-lt"/>
                <a:ea typeface="+mn-ea"/>
                <a:cs typeface="+mn-cs"/>
              </a:rPr>
              <a:t> ，输出一个伪图片数据 </a:t>
            </a:r>
            <a:r>
              <a:rPr lang="en-US" altLang="zh-CN" sz="1200" b="0" i="0" u="none" strike="noStrike" kern="1200" dirty="0" smtClean="0">
                <a:solidFill>
                  <a:schemeClr val="tx1"/>
                </a:solidFill>
                <a:effectLst/>
                <a:latin typeface="+mn-lt"/>
                <a:ea typeface="+mn-ea"/>
                <a:cs typeface="+mn-cs"/>
              </a:rPr>
              <a:t>G(</a:t>
            </a:r>
            <a:r>
              <a:rPr lang="en-US" altLang="zh-CN" sz="1200" b="0" i="0" u="none" strike="noStrike" kern="1200" dirty="0" err="1" smtClean="0">
                <a:solidFill>
                  <a:schemeClr val="tx1"/>
                </a:solidFill>
                <a:effectLst/>
                <a:latin typeface="+mn-lt"/>
                <a:ea typeface="+mn-ea"/>
                <a:cs typeface="+mn-cs"/>
              </a:rPr>
              <a:t>z;θg</a:t>
            </a:r>
            <a:r>
              <a:rPr lang="en-US" altLang="zh-CN" sz="1200" b="0" i="0" u="none" strike="noStrike"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，后者输入一个图片</a:t>
            </a:r>
            <a:r>
              <a:rPr lang="en-US" altLang="zh-CN" sz="1200" b="0" i="0" kern="1200" dirty="0" smtClean="0">
                <a:solidFill>
                  <a:schemeClr val="tx1"/>
                </a:solidFill>
                <a:effectLst/>
                <a:latin typeface="+mn-lt"/>
                <a:ea typeface="+mn-ea"/>
                <a:cs typeface="+mn-cs"/>
              </a:rPr>
              <a:t>(real image)/</a:t>
            </a:r>
            <a:r>
              <a:rPr lang="zh-CN" altLang="en-US" sz="1200" b="0" i="0" kern="1200" dirty="0" smtClean="0">
                <a:solidFill>
                  <a:schemeClr val="tx1"/>
                </a:solidFill>
                <a:effectLst/>
                <a:latin typeface="+mn-lt"/>
                <a:ea typeface="+mn-ea"/>
                <a:cs typeface="+mn-cs"/>
              </a:rPr>
              <a:t>伪图片</a:t>
            </a:r>
            <a:r>
              <a:rPr lang="en-US" altLang="zh-CN" sz="1200" b="0" i="0" kern="1200" dirty="0" smtClean="0">
                <a:solidFill>
                  <a:schemeClr val="tx1"/>
                </a:solidFill>
                <a:effectLst/>
                <a:latin typeface="+mn-lt"/>
                <a:ea typeface="+mn-ea"/>
                <a:cs typeface="+mn-cs"/>
              </a:rPr>
              <a:t>(fake image)</a:t>
            </a:r>
            <a:r>
              <a:rPr lang="zh-CN" altLang="en-US" sz="1200" b="0" i="0" kern="1200" dirty="0" smtClean="0">
                <a:solidFill>
                  <a:schemeClr val="tx1"/>
                </a:solidFill>
                <a:effectLst/>
                <a:latin typeface="+mn-lt"/>
                <a:ea typeface="+mn-ea"/>
                <a:cs typeface="+mn-cs"/>
              </a:rPr>
              <a:t>数据 </a:t>
            </a:r>
            <a:r>
              <a:rPr lang="en-US" altLang="zh-CN" sz="1200" b="0" i="0" u="none" strike="noStrike"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 ，输出一个表示该输入是自然图片或者伪造图片的二分类置信度 </a:t>
            </a:r>
            <a:r>
              <a:rPr lang="en-US" altLang="zh-CN" sz="1200" b="0" i="0" u="none" strike="noStrike" kern="1200" dirty="0" smtClean="0">
                <a:solidFill>
                  <a:schemeClr val="tx1"/>
                </a:solidFill>
                <a:effectLst/>
                <a:latin typeface="+mn-lt"/>
                <a:ea typeface="+mn-ea"/>
                <a:cs typeface="+mn-cs"/>
              </a:rPr>
              <a:t>D(</a:t>
            </a:r>
            <a:r>
              <a:rPr lang="en-US" altLang="zh-CN" sz="1200" b="0" i="0" u="none" strike="noStrike" kern="1200" dirty="0" err="1" smtClean="0">
                <a:solidFill>
                  <a:schemeClr val="tx1"/>
                </a:solidFill>
                <a:effectLst/>
                <a:latin typeface="+mn-lt"/>
                <a:ea typeface="+mn-ea"/>
                <a:cs typeface="+mn-cs"/>
              </a:rPr>
              <a:t>x;θd</a:t>
            </a:r>
            <a:r>
              <a:rPr lang="en-US" altLang="zh-CN" sz="1200" b="0" i="0" u="none" strike="noStrike"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，理想情况下，判别器 </a:t>
            </a:r>
            <a:r>
              <a:rPr lang="en-US" altLang="zh-CN" sz="1200" b="0" i="0" u="none" strike="noStrike" kern="1200" dirty="0" smtClean="0">
                <a:solidFill>
                  <a:schemeClr val="tx1"/>
                </a:solidFill>
                <a:effectLst/>
                <a:latin typeface="+mn-lt"/>
                <a:ea typeface="+mn-ea"/>
                <a:cs typeface="+mn-cs"/>
              </a:rPr>
              <a:t>D</a:t>
            </a:r>
            <a:r>
              <a:rPr lang="zh-CN" altLang="en-US" sz="1200" b="0" i="0" kern="1200" dirty="0" smtClean="0">
                <a:solidFill>
                  <a:schemeClr val="tx1"/>
                </a:solidFill>
                <a:effectLst/>
                <a:latin typeface="+mn-lt"/>
                <a:ea typeface="+mn-ea"/>
                <a:cs typeface="+mn-cs"/>
              </a:rPr>
              <a:t>需要尽可能准确的判断输入数据到底是一个真实的图片还是某种伪造的图片，而生成器</a:t>
            </a:r>
            <a:r>
              <a:rPr lang="en-US" altLang="zh-CN" sz="1200" b="0" i="0" kern="1200" dirty="0" smtClean="0">
                <a:solidFill>
                  <a:schemeClr val="tx1"/>
                </a:solidFill>
                <a:effectLst/>
                <a:latin typeface="+mn-lt"/>
                <a:ea typeface="+mn-ea"/>
                <a:cs typeface="+mn-cs"/>
              </a:rPr>
              <a:t>G</a:t>
            </a:r>
            <a:r>
              <a:rPr lang="zh-CN" altLang="en-US" sz="1200" b="0" i="0" kern="1200" dirty="0" smtClean="0">
                <a:solidFill>
                  <a:schemeClr val="tx1"/>
                </a:solidFill>
                <a:effectLst/>
                <a:latin typeface="+mn-lt"/>
                <a:ea typeface="+mn-ea"/>
                <a:cs typeface="+mn-cs"/>
              </a:rPr>
              <a:t>又需要尽最大可能去欺骗</a:t>
            </a:r>
            <a:r>
              <a:rPr lang="en-US" altLang="zh-CN" sz="1200" b="0" i="0" kern="1200" dirty="0" smtClean="0">
                <a:solidFill>
                  <a:schemeClr val="tx1"/>
                </a:solidFill>
                <a:effectLst/>
                <a:latin typeface="+mn-lt"/>
                <a:ea typeface="+mn-ea"/>
                <a:cs typeface="+mn-cs"/>
              </a:rPr>
              <a:t>D</a:t>
            </a:r>
            <a:r>
              <a:rPr lang="zh-CN" altLang="en-US" sz="1200" b="0" i="0" kern="1200" dirty="0" smtClean="0">
                <a:solidFill>
                  <a:schemeClr val="tx1"/>
                </a:solidFill>
                <a:effectLst/>
                <a:latin typeface="+mn-lt"/>
                <a:ea typeface="+mn-ea"/>
                <a:cs typeface="+mn-cs"/>
              </a:rPr>
              <a:t>，让</a:t>
            </a:r>
            <a:r>
              <a:rPr lang="en-US" altLang="zh-CN" sz="1200" b="0" i="0" kern="1200" dirty="0" smtClean="0">
                <a:solidFill>
                  <a:schemeClr val="tx1"/>
                </a:solidFill>
                <a:effectLst/>
                <a:latin typeface="+mn-lt"/>
                <a:ea typeface="+mn-ea"/>
                <a:cs typeface="+mn-cs"/>
              </a:rPr>
              <a:t>D</a:t>
            </a:r>
            <a:r>
              <a:rPr lang="zh-CN" altLang="en-US" sz="1200" b="0" i="0" kern="1200" dirty="0" smtClean="0">
                <a:solidFill>
                  <a:schemeClr val="tx1"/>
                </a:solidFill>
                <a:effectLst/>
                <a:latin typeface="+mn-lt"/>
                <a:ea typeface="+mn-ea"/>
                <a:cs typeface="+mn-cs"/>
              </a:rPr>
              <a:t>把自己产生的伪造图片全部判断成真实的图片。</a:t>
            </a:r>
            <a:endParaRPr kumimoji="1" lang="zh-CN" altLang="en-US" dirty="0" smtClean="0"/>
          </a:p>
        </p:txBody>
      </p:sp>
      <p:sp>
        <p:nvSpPr>
          <p:cNvPr id="4" name="幻灯片编号占位符 3"/>
          <p:cNvSpPr>
            <a:spLocks noGrp="1"/>
          </p:cNvSpPr>
          <p:nvPr>
            <p:ph type="sldNum" sz="quarter" idx="10"/>
          </p:nvPr>
        </p:nvSpPr>
        <p:spPr/>
        <p:txBody>
          <a:bodyPr/>
          <a:lstStyle/>
          <a:p>
            <a:fld id="{F0D236BC-0687-E046-9102-AD4C75C398A3}" type="slidenum">
              <a:rPr kumimoji="1" lang="zh-CN" altLang="en-US" smtClean="0"/>
              <a:t>32</a:t>
            </a:fld>
            <a:endParaRPr kumimoji="1" lang="zh-CN" altLang="en-US"/>
          </a:p>
        </p:txBody>
      </p:sp>
    </p:spTree>
    <p:extLst>
      <p:ext uri="{BB962C8B-B14F-4D97-AF65-F5344CB8AC3E}">
        <p14:creationId xmlns:p14="http://schemas.microsoft.com/office/powerpoint/2010/main" val="10447366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Generator</a:t>
            </a:r>
            <a:r>
              <a:rPr kumimoji="1" lang="zh-CN" altLang="en-US" dirty="0" smtClean="0"/>
              <a:t> </a:t>
            </a:r>
            <a:r>
              <a:rPr kumimoji="1" lang="en-US" altLang="zh-CN" dirty="0" smtClean="0"/>
              <a:t>network</a:t>
            </a:r>
            <a:r>
              <a:rPr kumimoji="1" lang="zh-CN" altLang="en-US" dirty="0" smtClean="0"/>
              <a:t>用带噪声的</a:t>
            </a:r>
            <a:r>
              <a:rPr kumimoji="1" lang="en-US" altLang="zh-CN" dirty="0" smtClean="0"/>
              <a:t>text</a:t>
            </a:r>
            <a:r>
              <a:rPr kumimoji="1" lang="zh-CN" altLang="en-US" dirty="0" smtClean="0"/>
              <a:t> </a:t>
            </a:r>
            <a:r>
              <a:rPr kumimoji="1" lang="en-US" altLang="zh-CN" dirty="0" smtClean="0"/>
              <a:t>encoder</a:t>
            </a:r>
            <a:r>
              <a:rPr kumimoji="1" lang="zh-CN" altLang="en-US" dirty="0" smtClean="0"/>
              <a:t> </a:t>
            </a:r>
            <a:r>
              <a:rPr kumimoji="1" lang="en-US" altLang="zh-CN" dirty="0" smtClean="0"/>
              <a:t>vector</a:t>
            </a:r>
            <a:r>
              <a:rPr kumimoji="1" lang="zh-CN" altLang="en-US" dirty="0" smtClean="0"/>
              <a:t>（</a:t>
            </a:r>
            <a:r>
              <a:rPr kumimoji="1" lang="en-US" altLang="zh-CN" dirty="0" smtClean="0"/>
              <a:t>hybrid</a:t>
            </a:r>
            <a:r>
              <a:rPr kumimoji="1" lang="zh-CN" altLang="en-US" dirty="0" smtClean="0"/>
              <a:t> </a:t>
            </a:r>
            <a:r>
              <a:rPr kumimoji="1" lang="en-US" altLang="zh-CN" dirty="0" smtClean="0"/>
              <a:t>of</a:t>
            </a:r>
            <a:r>
              <a:rPr kumimoji="1" lang="zh-CN" altLang="en-US" dirty="0" smtClean="0"/>
              <a:t> </a:t>
            </a:r>
            <a:r>
              <a:rPr kumimoji="1" lang="en-US" altLang="zh-CN" dirty="0" smtClean="0"/>
              <a:t>character-level</a:t>
            </a:r>
            <a:r>
              <a:rPr kumimoji="1" lang="zh-CN" altLang="en-US" dirty="0" smtClean="0"/>
              <a:t> </a:t>
            </a:r>
            <a:r>
              <a:rPr kumimoji="1" lang="en-US" altLang="zh-CN" dirty="0" err="1" smtClean="0"/>
              <a:t>convnet</a:t>
            </a:r>
            <a:r>
              <a:rPr kumimoji="1" lang="zh-CN" altLang="en-US" dirty="0" smtClean="0"/>
              <a:t> </a:t>
            </a:r>
            <a:r>
              <a:rPr kumimoji="1" lang="en-US" altLang="zh-CN" dirty="0" smtClean="0"/>
              <a:t>with</a:t>
            </a:r>
            <a:r>
              <a:rPr kumimoji="1" lang="zh-CN" altLang="en-US" dirty="0" smtClean="0"/>
              <a:t> </a:t>
            </a:r>
            <a:r>
              <a:rPr kumimoji="1" lang="en-US" altLang="zh-CN" dirty="0" smtClean="0"/>
              <a:t>a</a:t>
            </a:r>
            <a:r>
              <a:rPr kumimoji="1" lang="zh-CN" altLang="en-US" dirty="0" smtClean="0"/>
              <a:t> </a:t>
            </a:r>
            <a:r>
              <a:rPr kumimoji="1" lang="en-US" altLang="zh-CN" dirty="0" smtClean="0"/>
              <a:t>recurrent</a:t>
            </a:r>
            <a:r>
              <a:rPr kumimoji="1" lang="zh-CN" altLang="en-US" dirty="0" smtClean="0"/>
              <a:t> </a:t>
            </a:r>
            <a:r>
              <a:rPr kumimoji="1" lang="en-US" altLang="zh-CN" dirty="0" smtClean="0"/>
              <a:t>neural</a:t>
            </a:r>
            <a:r>
              <a:rPr kumimoji="1" lang="zh-CN" altLang="en-US" dirty="0" smtClean="0"/>
              <a:t> </a:t>
            </a:r>
            <a:r>
              <a:rPr kumimoji="1" lang="en-US" altLang="zh-CN" dirty="0" smtClean="0"/>
              <a:t>network</a:t>
            </a:r>
            <a:r>
              <a:rPr kumimoji="1" lang="zh-CN" altLang="en-US" dirty="0" smtClean="0"/>
              <a:t>）去生成</a:t>
            </a:r>
            <a:r>
              <a:rPr kumimoji="1" lang="en-US" altLang="zh-CN" dirty="0" smtClean="0"/>
              <a:t>image</a:t>
            </a:r>
            <a:r>
              <a:rPr kumimoji="1" lang="zh-CN" altLang="en-US" dirty="0" smtClean="0"/>
              <a:t>，尽量去</a:t>
            </a:r>
            <a:r>
              <a:rPr kumimoji="1" lang="en-US" altLang="zh-CN" dirty="0" smtClean="0"/>
              <a:t>fool</a:t>
            </a:r>
            <a:r>
              <a:rPr kumimoji="1" lang="zh-CN" altLang="en-US" baseline="0" dirty="0" smtClean="0"/>
              <a:t> </a:t>
            </a:r>
            <a:r>
              <a:rPr kumimoji="1" lang="en-US" altLang="zh-CN" dirty="0" smtClean="0"/>
              <a:t>discriminator</a:t>
            </a:r>
            <a:r>
              <a:rPr kumimoji="1" lang="zh-CN" altLang="en-US" dirty="0" smtClean="0"/>
              <a:t> </a:t>
            </a:r>
            <a:r>
              <a:rPr kumimoji="1" lang="en-US" altLang="zh-CN" dirty="0" smtClean="0"/>
              <a:t>Network</a:t>
            </a:r>
            <a:r>
              <a:rPr kumimoji="1" lang="zh-CN" altLang="en-US" dirty="0" smtClean="0"/>
              <a:t>， </a:t>
            </a:r>
            <a:r>
              <a:rPr kumimoji="1" lang="en-US" altLang="zh-CN" dirty="0" smtClean="0"/>
              <a:t>Discriminator</a:t>
            </a:r>
            <a:r>
              <a:rPr kumimoji="1" lang="zh-CN" altLang="en-US" dirty="0" smtClean="0"/>
              <a:t>输入</a:t>
            </a:r>
            <a:r>
              <a:rPr kumimoji="1" lang="en-US" altLang="zh-CN" dirty="0" smtClean="0"/>
              <a:t>real/fake,</a:t>
            </a:r>
            <a:r>
              <a:rPr kumimoji="1" lang="zh-CN" altLang="en-US" dirty="0" smtClean="0"/>
              <a:t> </a:t>
            </a:r>
            <a:r>
              <a:rPr kumimoji="1" lang="en-US" altLang="zh-CN" dirty="0" smtClean="0"/>
              <a:t>learn</a:t>
            </a:r>
            <a:r>
              <a:rPr kumimoji="1" lang="zh-CN" altLang="en-US" dirty="0" smtClean="0"/>
              <a:t> </a:t>
            </a:r>
            <a:r>
              <a:rPr kumimoji="1" lang="en-US" altLang="zh-CN" dirty="0" smtClean="0"/>
              <a:t>the</a:t>
            </a:r>
            <a:r>
              <a:rPr kumimoji="1" lang="zh-CN" altLang="en-US" baseline="0" dirty="0" smtClean="0"/>
              <a:t> </a:t>
            </a:r>
            <a:r>
              <a:rPr kumimoji="1" lang="en-US" altLang="zh-CN" baseline="0" dirty="0" smtClean="0"/>
              <a:t>score</a:t>
            </a:r>
            <a:r>
              <a:rPr kumimoji="1" lang="zh-CN" altLang="en-US" baseline="0" dirty="0" smtClean="0"/>
              <a:t> </a:t>
            </a:r>
            <a:r>
              <a:rPr kumimoji="1" lang="en-US" altLang="zh-CN" baseline="0" dirty="0" smtClean="0"/>
              <a:t>as</a:t>
            </a:r>
            <a:r>
              <a:rPr kumimoji="1" lang="zh-CN" altLang="en-US" baseline="0" dirty="0" smtClean="0"/>
              <a:t> </a:t>
            </a:r>
            <a:r>
              <a:rPr kumimoji="1" lang="en-US" altLang="zh-CN" baseline="0" dirty="0" smtClean="0"/>
              <a:t>fake</a:t>
            </a:r>
            <a:endParaRPr kumimoji="1" lang="zh-CN" altLang="en-US" dirty="0" smtClean="0"/>
          </a:p>
        </p:txBody>
      </p:sp>
      <p:sp>
        <p:nvSpPr>
          <p:cNvPr id="4" name="幻灯片编号占位符 3"/>
          <p:cNvSpPr>
            <a:spLocks noGrp="1"/>
          </p:cNvSpPr>
          <p:nvPr>
            <p:ph type="sldNum" sz="quarter" idx="10"/>
          </p:nvPr>
        </p:nvSpPr>
        <p:spPr/>
        <p:txBody>
          <a:bodyPr/>
          <a:lstStyle/>
          <a:p>
            <a:fld id="{F0D236BC-0687-E046-9102-AD4C75C398A3}" type="slidenum">
              <a:rPr kumimoji="1" lang="zh-CN" altLang="en-US" smtClean="0"/>
              <a:t>33</a:t>
            </a:fld>
            <a:endParaRPr kumimoji="1" lang="zh-CN" altLang="en-US"/>
          </a:p>
        </p:txBody>
      </p:sp>
    </p:spTree>
    <p:extLst>
      <p:ext uri="{BB962C8B-B14F-4D97-AF65-F5344CB8AC3E}">
        <p14:creationId xmlns:p14="http://schemas.microsoft.com/office/powerpoint/2010/main" val="19528927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smtClean="0"/>
              <a:t>Ucloud</a:t>
            </a:r>
            <a:r>
              <a:rPr kumimoji="1" lang="zh-CN" altLang="en-US" dirty="0" smtClean="0"/>
              <a:t> </a:t>
            </a:r>
            <a:r>
              <a:rPr kumimoji="1" lang="en-US" altLang="zh-CN" dirty="0" err="1" smtClean="0"/>
              <a:t>gpu</a:t>
            </a:r>
            <a:r>
              <a:rPr kumimoji="1" lang="zh-CN" altLang="en-US" dirty="0" smtClean="0"/>
              <a:t>上跑的  </a:t>
            </a:r>
            <a:r>
              <a:rPr kumimoji="1" lang="en-US" altLang="zh-CN" dirty="0" smtClean="0"/>
              <a:t>300</a:t>
            </a:r>
            <a:r>
              <a:rPr kumimoji="1" lang="zh-CN" altLang="en-US" dirty="0" smtClean="0"/>
              <a:t>多个</a:t>
            </a:r>
            <a:r>
              <a:rPr kumimoji="1" lang="en-US" altLang="zh-CN" dirty="0" smtClean="0"/>
              <a:t>epoch</a:t>
            </a:r>
            <a:endParaRPr kumimoji="1" lang="zh-CN" altLang="en-US" dirty="0" smtClean="0"/>
          </a:p>
        </p:txBody>
      </p:sp>
      <p:sp>
        <p:nvSpPr>
          <p:cNvPr id="4" name="幻灯片编号占位符 3"/>
          <p:cNvSpPr>
            <a:spLocks noGrp="1"/>
          </p:cNvSpPr>
          <p:nvPr>
            <p:ph type="sldNum" sz="quarter" idx="10"/>
          </p:nvPr>
        </p:nvSpPr>
        <p:spPr/>
        <p:txBody>
          <a:bodyPr/>
          <a:lstStyle/>
          <a:p>
            <a:fld id="{F0D236BC-0687-E046-9102-AD4C75C398A3}" type="slidenum">
              <a:rPr kumimoji="1" lang="zh-CN" altLang="en-US" smtClean="0"/>
              <a:t>34</a:t>
            </a:fld>
            <a:endParaRPr kumimoji="1" lang="zh-CN" altLang="en-US"/>
          </a:p>
        </p:txBody>
      </p:sp>
    </p:spTree>
    <p:extLst>
      <p:ext uri="{BB962C8B-B14F-4D97-AF65-F5344CB8AC3E}">
        <p14:creationId xmlns:p14="http://schemas.microsoft.com/office/powerpoint/2010/main" val="8038357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baseline="0" dirty="0" smtClean="0"/>
              <a:t>NIC</a:t>
            </a:r>
            <a:r>
              <a:rPr kumimoji="1" lang="zh-CN" altLang="en-US" baseline="0" dirty="0" smtClean="0"/>
              <a:t>：</a:t>
            </a:r>
            <a:r>
              <a:rPr kumimoji="1" lang="en-US" altLang="zh-CN" baseline="0" dirty="0" smtClean="0"/>
              <a:t>Neural</a:t>
            </a:r>
            <a:r>
              <a:rPr kumimoji="1" lang="zh-CN" altLang="en-US" baseline="0" dirty="0" smtClean="0"/>
              <a:t> </a:t>
            </a:r>
            <a:r>
              <a:rPr kumimoji="1" lang="en-US" altLang="zh-CN" baseline="0" dirty="0" smtClean="0"/>
              <a:t>Image</a:t>
            </a:r>
            <a:r>
              <a:rPr kumimoji="1" lang="zh-CN" altLang="en-US" baseline="0" dirty="0" smtClean="0"/>
              <a:t> </a:t>
            </a:r>
            <a:r>
              <a:rPr kumimoji="1" lang="en-US" altLang="zh-CN" baseline="0" dirty="0" smtClean="0"/>
              <a:t>Caption</a:t>
            </a:r>
            <a:endParaRPr kumimoji="1" lang="zh-CN" altLang="en-US" baseline="0" dirty="0" smtClean="0"/>
          </a:p>
          <a:p>
            <a:r>
              <a:rPr kumimoji="1" lang="en-US" altLang="zh-CN" baseline="0" dirty="0" smtClean="0"/>
              <a:t>Bug:</a:t>
            </a:r>
            <a:r>
              <a:rPr kumimoji="1" lang="zh-CN" altLang="en-US" baseline="0" dirty="0" smtClean="0"/>
              <a:t> </a:t>
            </a:r>
            <a:r>
              <a:rPr kumimoji="1" lang="en-US" altLang="zh-CN" baseline="0" dirty="0" smtClean="0"/>
              <a:t>build</a:t>
            </a:r>
            <a:r>
              <a:rPr kumimoji="1" lang="zh-CN" altLang="en-US" baseline="0" dirty="0" smtClean="0"/>
              <a:t> </a:t>
            </a:r>
            <a:r>
              <a:rPr kumimoji="1" lang="en-US" altLang="zh-CN" baseline="0" dirty="0" smtClean="0"/>
              <a:t>with</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source</a:t>
            </a:r>
            <a:r>
              <a:rPr kumimoji="1" lang="zh-CN" altLang="en-US" baseline="0" dirty="0" smtClean="0"/>
              <a:t> </a:t>
            </a:r>
            <a:r>
              <a:rPr kumimoji="1" lang="en-US" altLang="zh-CN" baseline="0" dirty="0" smtClean="0"/>
              <a:t>from</a:t>
            </a:r>
            <a:r>
              <a:rPr kumimoji="1" lang="zh-CN" altLang="en-US" baseline="0" dirty="0" smtClean="0"/>
              <a:t> </a:t>
            </a:r>
            <a:r>
              <a:rPr kumimoji="1" lang="en-US" altLang="zh-CN" baseline="0" dirty="0" err="1" smtClean="0"/>
              <a:t>github</a:t>
            </a:r>
            <a:r>
              <a:rPr kumimoji="1" lang="en-US" altLang="zh-CN" baseline="0" dirty="0" smtClean="0"/>
              <a:t>,</a:t>
            </a:r>
            <a:r>
              <a:rPr kumimoji="1" lang="zh-CN" altLang="en-US" baseline="0" dirty="0" smtClean="0"/>
              <a:t> </a:t>
            </a:r>
            <a:r>
              <a:rPr kumimoji="1" lang="en-US" altLang="zh-CN" baseline="0" dirty="0" err="1" smtClean="0"/>
              <a:t>tf.gfile</a:t>
            </a:r>
            <a:r>
              <a:rPr kumimoji="1" lang="zh-CN" altLang="en-US" baseline="0" dirty="0" smtClean="0"/>
              <a:t> </a:t>
            </a:r>
            <a:r>
              <a:rPr kumimoji="1" lang="en-US" altLang="zh-CN" baseline="0" dirty="0" smtClean="0"/>
              <a:t>error</a:t>
            </a:r>
            <a:r>
              <a:rPr kumimoji="1" lang="zh-CN" altLang="en-US" baseline="0" dirty="0" smtClean="0"/>
              <a:t> </a:t>
            </a:r>
            <a:r>
              <a:rPr kumimoji="1" lang="en-US" altLang="zh-CN" baseline="0" dirty="0" smtClean="0"/>
              <a:t>when</a:t>
            </a:r>
            <a:r>
              <a:rPr kumimoji="1" lang="zh-CN" altLang="en-US" baseline="0" dirty="0" smtClean="0"/>
              <a:t> </a:t>
            </a:r>
            <a:r>
              <a:rPr kumimoji="1" lang="en-US" altLang="zh-CN" baseline="0" dirty="0" smtClean="0"/>
              <a:t>preprocess</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images</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be</a:t>
            </a:r>
            <a:r>
              <a:rPr kumimoji="1" lang="zh-CN" altLang="en-US" baseline="0" dirty="0" smtClean="0"/>
              <a:t> </a:t>
            </a:r>
            <a:r>
              <a:rPr kumimoji="1" lang="en-US" altLang="zh-CN" baseline="0" dirty="0" err="1" smtClean="0"/>
              <a:t>tfrecord</a:t>
            </a:r>
            <a:r>
              <a:rPr kumimoji="1" lang="zh-CN" altLang="en-US" baseline="0" dirty="0" smtClean="0"/>
              <a:t>， </a:t>
            </a:r>
            <a:r>
              <a:rPr kumimoji="1" lang="en-US" altLang="zh-CN" baseline="0" dirty="0" smtClean="0"/>
              <a:t>fixed</a:t>
            </a:r>
            <a:r>
              <a:rPr kumimoji="1" lang="zh-CN" altLang="en-US" baseline="0" dirty="0" smtClean="0"/>
              <a:t> </a:t>
            </a:r>
            <a:r>
              <a:rPr kumimoji="1" lang="en-US" altLang="zh-CN" baseline="0" dirty="0" smtClean="0"/>
              <a:t>by</a:t>
            </a:r>
            <a:r>
              <a:rPr kumimoji="1" lang="zh-CN" altLang="en-US" baseline="0" dirty="0" smtClean="0"/>
              <a:t> </a:t>
            </a:r>
            <a:r>
              <a:rPr kumimoji="1" lang="en-US" altLang="zh-CN" baseline="0" dirty="0" smtClean="0"/>
              <a:t>using</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open().</a:t>
            </a:r>
            <a:endParaRPr kumimoji="1" lang="zh-CN" altLang="en-US" baseline="0" dirty="0" smtClean="0"/>
          </a:p>
          <a:p>
            <a:endParaRPr kumimoji="1" lang="zh-CN" altLang="en-US" baseline="0" dirty="0" smtClean="0"/>
          </a:p>
          <a:p>
            <a:r>
              <a:rPr kumimoji="1" lang="zh-CN" altLang="en-US" baseline="0" dirty="0" smtClean="0"/>
              <a:t>整个训练时间太长，结果还没有</a:t>
            </a:r>
            <a:r>
              <a:rPr kumimoji="1" lang="en-US" altLang="zh-CN" baseline="0" dirty="0" smtClean="0"/>
              <a:t>run</a:t>
            </a:r>
            <a:r>
              <a:rPr kumimoji="1" lang="zh-CN" altLang="en-US" baseline="0" dirty="0" smtClean="0"/>
              <a:t>出来</a:t>
            </a:r>
          </a:p>
        </p:txBody>
      </p:sp>
      <p:sp>
        <p:nvSpPr>
          <p:cNvPr id="4" name="幻灯片编号占位符 3"/>
          <p:cNvSpPr>
            <a:spLocks noGrp="1"/>
          </p:cNvSpPr>
          <p:nvPr>
            <p:ph type="sldNum" sz="quarter" idx="10"/>
          </p:nvPr>
        </p:nvSpPr>
        <p:spPr/>
        <p:txBody>
          <a:bodyPr/>
          <a:lstStyle/>
          <a:p>
            <a:fld id="{F0D236BC-0687-E046-9102-AD4C75C398A3}" type="slidenum">
              <a:rPr kumimoji="1" lang="zh-CN" altLang="en-US" smtClean="0"/>
              <a:t>35</a:t>
            </a:fld>
            <a:endParaRPr kumimoji="1" lang="zh-CN" altLang="en-US"/>
          </a:p>
        </p:txBody>
      </p:sp>
    </p:spTree>
    <p:extLst>
      <p:ext uri="{BB962C8B-B14F-4D97-AF65-F5344CB8AC3E}">
        <p14:creationId xmlns:p14="http://schemas.microsoft.com/office/powerpoint/2010/main" val="11188299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很容易</a:t>
            </a:r>
            <a:r>
              <a:rPr kumimoji="1" lang="en-US" altLang="zh-CN" dirty="0" smtClean="0"/>
              <a:t>p(</a:t>
            </a:r>
            <a:r>
              <a:rPr kumimoji="1" lang="en-US" altLang="zh-CN" dirty="0" err="1" smtClean="0"/>
              <a:t>s_t|I</a:t>
            </a:r>
            <a:r>
              <a:rPr kumimoji="1" lang="en-US" altLang="zh-CN" dirty="0" smtClean="0"/>
              <a:t>,</a:t>
            </a:r>
            <a:r>
              <a:rPr kumimoji="1" lang="zh-CN" altLang="en-US" baseline="0" dirty="0" smtClean="0"/>
              <a:t> </a:t>
            </a:r>
            <a:r>
              <a:rPr kumimoji="1" lang="en-US" altLang="zh-CN" baseline="0" dirty="0" smtClean="0"/>
              <a:t>S_0,</a:t>
            </a:r>
            <a:r>
              <a:rPr kumimoji="1" lang="is-IS" altLang="zh-CN" baseline="0" dirty="0" smtClean="0"/>
              <a:t>…</a:t>
            </a:r>
            <a:r>
              <a:rPr kumimoji="1" lang="en-US" altLang="zh-CN" baseline="0" dirty="0" smtClean="0"/>
              <a:t>,S_t-1</a:t>
            </a:r>
            <a:r>
              <a:rPr kumimoji="1" lang="en-US" altLang="zh-CN" dirty="0" smtClean="0"/>
              <a:t>)</a:t>
            </a:r>
            <a:r>
              <a:rPr kumimoji="1" lang="zh-CN" altLang="en-US" dirty="0" smtClean="0"/>
              <a:t>很容易被</a:t>
            </a:r>
            <a:r>
              <a:rPr kumimoji="1" lang="en-US" altLang="zh-CN" dirty="0" smtClean="0"/>
              <a:t>recurrent</a:t>
            </a:r>
            <a:r>
              <a:rPr kumimoji="1" lang="zh-CN" altLang="en-US" dirty="0" smtClean="0"/>
              <a:t> </a:t>
            </a:r>
            <a:r>
              <a:rPr kumimoji="1" lang="en-US" altLang="zh-CN" dirty="0" smtClean="0"/>
              <a:t>neural</a:t>
            </a:r>
            <a:r>
              <a:rPr kumimoji="1" lang="zh-CN" altLang="en-US" dirty="0" smtClean="0"/>
              <a:t> </a:t>
            </a:r>
            <a:r>
              <a:rPr kumimoji="1" lang="en-US" altLang="zh-CN" dirty="0" smtClean="0"/>
              <a:t>network</a:t>
            </a:r>
            <a:r>
              <a:rPr kumimoji="1" lang="zh-CN" altLang="en-US" dirty="0" smtClean="0"/>
              <a:t>建模</a:t>
            </a:r>
          </a:p>
          <a:p>
            <a:r>
              <a:rPr kumimoji="1" lang="en-US" altLang="zh-CN" dirty="0" smtClean="0"/>
              <a:t>where </a:t>
            </a:r>
            <a:r>
              <a:rPr kumimoji="1" lang="en-US" altLang="zh-CN" dirty="0" err="1" smtClean="0"/>
              <a:t>θ</a:t>
            </a:r>
            <a:r>
              <a:rPr kumimoji="1" lang="en-US" altLang="zh-CN" dirty="0" smtClean="0"/>
              <a:t> are the parameters of our model, I is an image, and S its correct transcription.</a:t>
            </a:r>
            <a:endParaRPr kumimoji="1" lang="zh-CN" altLang="en-US" dirty="0" smtClean="0"/>
          </a:p>
          <a:p>
            <a:r>
              <a:rPr kumimoji="1" lang="en-US" altLang="zh-CN" dirty="0" smtClean="0"/>
              <a:t>S</a:t>
            </a:r>
            <a:r>
              <a:rPr kumimoji="1" lang="zh-CN" altLang="en-US" dirty="0" smtClean="0"/>
              <a:t> </a:t>
            </a:r>
            <a:r>
              <a:rPr kumimoji="1" lang="en-US" altLang="zh-CN" dirty="0" smtClean="0"/>
              <a:t>represents</a:t>
            </a:r>
            <a:r>
              <a:rPr kumimoji="1" lang="zh-CN" altLang="en-US" dirty="0" smtClean="0"/>
              <a:t> </a:t>
            </a:r>
            <a:r>
              <a:rPr kumimoji="1" lang="en-US" altLang="zh-CN" dirty="0" smtClean="0"/>
              <a:t>any</a:t>
            </a:r>
            <a:r>
              <a:rPr kumimoji="1" lang="zh-CN" altLang="en-US" dirty="0" smtClean="0"/>
              <a:t> </a:t>
            </a:r>
            <a:r>
              <a:rPr kumimoji="1" lang="en-US" altLang="zh-CN" dirty="0" smtClean="0"/>
              <a:t>sentence,</a:t>
            </a:r>
            <a:r>
              <a:rPr kumimoji="1" lang="zh-CN" altLang="en-US" dirty="0" smtClean="0"/>
              <a:t> </a:t>
            </a:r>
            <a:r>
              <a:rPr kumimoji="1" lang="en-US" altLang="zh-CN" dirty="0" smtClean="0"/>
              <a:t>its</a:t>
            </a:r>
            <a:r>
              <a:rPr kumimoji="1" lang="zh-CN" altLang="en-US" dirty="0" smtClean="0"/>
              <a:t> </a:t>
            </a:r>
            <a:r>
              <a:rPr kumimoji="1" lang="en-US" altLang="zh-CN" dirty="0" smtClean="0"/>
              <a:t>length</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unbounded,</a:t>
            </a:r>
            <a:r>
              <a:rPr kumimoji="1" lang="zh-CN" altLang="en-US" baseline="0" dirty="0" smtClean="0"/>
              <a:t> 所以使用</a:t>
            </a:r>
            <a:r>
              <a:rPr kumimoji="1" lang="en-US" altLang="zh-CN" baseline="0" dirty="0" smtClean="0"/>
              <a:t>RNN(LSTM)</a:t>
            </a:r>
            <a:endParaRPr kumimoji="1" lang="zh-CN" altLang="en-US" baseline="0" dirty="0" smtClean="0"/>
          </a:p>
          <a:p>
            <a:endParaRPr kumimoji="1" lang="zh-CN" altLang="en-US" baseline="0" dirty="0" smtClean="0"/>
          </a:p>
          <a:p>
            <a:r>
              <a:rPr kumimoji="1" lang="zh-CN" altLang="en-US" baseline="0" dirty="0" smtClean="0"/>
              <a:t>图像的表示使用</a:t>
            </a:r>
            <a:r>
              <a:rPr kumimoji="1" lang="en-US" altLang="zh-CN" baseline="0" dirty="0" smtClean="0"/>
              <a:t>CNN</a:t>
            </a:r>
            <a:r>
              <a:rPr kumimoji="1" lang="zh-CN" altLang="en-US" baseline="0" dirty="0" smtClean="0"/>
              <a:t>（</a:t>
            </a:r>
            <a:r>
              <a:rPr kumimoji="1" lang="en-US" altLang="zh-CN" baseline="0" dirty="0" smtClean="0"/>
              <a:t>batch</a:t>
            </a:r>
            <a:r>
              <a:rPr kumimoji="1" lang="zh-CN" altLang="en-US" baseline="0" dirty="0" smtClean="0"/>
              <a:t> </a:t>
            </a:r>
            <a:r>
              <a:rPr kumimoji="1" lang="en-US" altLang="zh-CN" baseline="0" dirty="0" smtClean="0"/>
              <a:t>normalization</a:t>
            </a:r>
            <a:r>
              <a:rPr kumimoji="1" lang="zh-CN" altLang="en-US" baseline="0" dirty="0" smtClean="0"/>
              <a:t>），</a:t>
            </a:r>
            <a:r>
              <a:rPr kumimoji="1" lang="en-US" altLang="zh-CN" baseline="0" dirty="0" smtClean="0"/>
              <a:t>and</a:t>
            </a:r>
            <a:r>
              <a:rPr kumimoji="1" lang="zh-CN" altLang="en-US" baseline="0" dirty="0" smtClean="0"/>
              <a:t> </a:t>
            </a:r>
            <a:r>
              <a:rPr kumimoji="1" lang="en-US" altLang="zh-CN" baseline="0" dirty="0" smtClean="0"/>
              <a:t>change</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model</a:t>
            </a:r>
            <a:r>
              <a:rPr kumimoji="1" lang="zh-CN" altLang="en-US" baseline="0" dirty="0" smtClean="0"/>
              <a:t> </a:t>
            </a:r>
            <a:r>
              <a:rPr kumimoji="1" lang="en-US" altLang="zh-CN" baseline="0" dirty="0" smtClean="0"/>
              <a:t>in</a:t>
            </a:r>
            <a:r>
              <a:rPr kumimoji="1" lang="zh-CN" altLang="en-US" baseline="0" dirty="0" smtClean="0"/>
              <a:t> </a:t>
            </a:r>
            <a:r>
              <a:rPr kumimoji="1" lang="en-US" altLang="zh-CN" baseline="0" dirty="0" err="1" smtClean="0"/>
              <a:t>cvpr</a:t>
            </a:r>
            <a:r>
              <a:rPr kumimoji="1" lang="zh-CN" altLang="en-US" baseline="0" dirty="0" smtClean="0"/>
              <a:t> </a:t>
            </a:r>
            <a:r>
              <a:rPr kumimoji="1" lang="en-US" altLang="zh-CN" baseline="0" dirty="0" smtClean="0"/>
              <a:t>15</a:t>
            </a:r>
            <a:endParaRPr kumimoji="1" lang="zh-CN" altLang="en-US" baseline="0" dirty="0" smtClean="0"/>
          </a:p>
          <a:p>
            <a:r>
              <a:rPr kumimoji="1" lang="zh-CN" altLang="en-US" baseline="0" dirty="0" smtClean="0"/>
              <a:t>其他细节可能需要去阅读源码，很有意思</a:t>
            </a:r>
          </a:p>
          <a:p>
            <a:endParaRPr kumimoji="1" lang="zh-CN" altLang="en-US" baseline="0" dirty="0" smtClean="0"/>
          </a:p>
          <a:p>
            <a:endParaRPr kumimoji="1" lang="zh-CN" altLang="en-US" baseline="0" dirty="0" smtClean="0"/>
          </a:p>
          <a:p>
            <a:r>
              <a:rPr kumimoji="1" lang="zh-CN" altLang="en-US" baseline="0" dirty="0" smtClean="0"/>
              <a:t>携程之前有李健</a:t>
            </a:r>
            <a:r>
              <a:rPr kumimoji="1" lang="en-US" altLang="zh-CN" baseline="0" dirty="0" smtClean="0"/>
              <a:t>team</a:t>
            </a:r>
            <a:r>
              <a:rPr kumimoji="1" lang="zh-CN" altLang="en-US" baseline="0" dirty="0" smtClean="0"/>
              <a:t>做过这块的分享</a:t>
            </a:r>
          </a:p>
          <a:p>
            <a:endParaRPr kumimoji="1" lang="zh-CN" altLang="en-US" baseline="0" dirty="0" smtClean="0"/>
          </a:p>
          <a:p>
            <a:r>
              <a:rPr kumimoji="1" lang="en-US" altLang="zh-CN" baseline="0" dirty="0" smtClean="0"/>
              <a:t>Image</a:t>
            </a:r>
            <a:r>
              <a:rPr kumimoji="1" lang="zh-CN" altLang="en-US" baseline="0" dirty="0" smtClean="0"/>
              <a:t> </a:t>
            </a:r>
            <a:r>
              <a:rPr kumimoji="1" lang="en-US" altLang="zh-CN" baseline="0" dirty="0" err="1" smtClean="0"/>
              <a:t>cnn</a:t>
            </a:r>
            <a:r>
              <a:rPr kumimoji="1" lang="zh-CN" altLang="en-US" baseline="0" dirty="0" smtClean="0"/>
              <a:t> </a:t>
            </a:r>
            <a:r>
              <a:rPr kumimoji="1" lang="en-US" altLang="zh-CN" baseline="0" dirty="0" smtClean="0"/>
              <a:t>model</a:t>
            </a:r>
            <a:r>
              <a:rPr kumimoji="1" lang="zh-CN" altLang="en-US" baseline="0" dirty="0" smtClean="0"/>
              <a:t> </a:t>
            </a:r>
            <a:r>
              <a:rPr kumimoji="1" lang="en-US" altLang="zh-CN" baseline="0" dirty="0" smtClean="0"/>
              <a:t>batch</a:t>
            </a:r>
            <a:r>
              <a:rPr kumimoji="1" lang="zh-CN" altLang="en-US" baseline="0" dirty="0" smtClean="0"/>
              <a:t> </a:t>
            </a:r>
            <a:r>
              <a:rPr kumimoji="1" lang="en-US" altLang="zh-CN" baseline="0" dirty="0" smtClean="0"/>
              <a:t>normalization</a:t>
            </a:r>
            <a:r>
              <a:rPr kumimoji="1" lang="zh-CN" altLang="en-US" baseline="0" dirty="0" smtClean="0"/>
              <a:t> </a:t>
            </a:r>
            <a:r>
              <a:rPr kumimoji="1" lang="en-US" altLang="zh-CN" baseline="0" dirty="0" smtClean="0"/>
              <a:t>model,</a:t>
            </a:r>
            <a:r>
              <a:rPr kumimoji="1" lang="zh-CN" altLang="en-US" baseline="0" dirty="0" smtClean="0"/>
              <a:t>然后</a:t>
            </a:r>
            <a:r>
              <a:rPr kumimoji="1" lang="en-US" altLang="zh-CN" baseline="0" dirty="0" smtClean="0"/>
              <a:t>fit</a:t>
            </a:r>
            <a:r>
              <a:rPr kumimoji="1" lang="zh-CN" altLang="en-US" baseline="0" dirty="0" smtClean="0"/>
              <a:t>到</a:t>
            </a:r>
            <a:r>
              <a:rPr kumimoji="1" lang="en-US" altLang="zh-CN" baseline="0" dirty="0" err="1" smtClean="0"/>
              <a:t>lstm</a:t>
            </a:r>
            <a:r>
              <a:rPr kumimoji="1" lang="zh-CN" altLang="en-US" baseline="0" dirty="0" smtClean="0"/>
              <a:t>来进行相应</a:t>
            </a:r>
            <a:r>
              <a:rPr kumimoji="1" lang="en-US" altLang="zh-CN" baseline="0" dirty="0" err="1" smtClean="0"/>
              <a:t>nlp</a:t>
            </a:r>
            <a:r>
              <a:rPr kumimoji="1" lang="zh-CN" altLang="en-US" baseline="0" dirty="0" smtClean="0"/>
              <a:t>相关的</a:t>
            </a:r>
            <a:r>
              <a:rPr kumimoji="1" lang="en-US" altLang="zh-CN" baseline="0" dirty="0" smtClean="0"/>
              <a:t>train</a:t>
            </a:r>
            <a:endParaRPr kumimoji="1" lang="zh-CN" altLang="en-US" baseline="0" dirty="0" smtClean="0"/>
          </a:p>
          <a:p>
            <a:endParaRPr kumimoji="1" lang="zh-CN" altLang="en-US" baseline="0" dirty="0" smtClean="0"/>
          </a:p>
        </p:txBody>
      </p:sp>
      <p:sp>
        <p:nvSpPr>
          <p:cNvPr id="4" name="幻灯片编号占位符 3"/>
          <p:cNvSpPr>
            <a:spLocks noGrp="1"/>
          </p:cNvSpPr>
          <p:nvPr>
            <p:ph type="sldNum" sz="quarter" idx="10"/>
          </p:nvPr>
        </p:nvSpPr>
        <p:spPr/>
        <p:txBody>
          <a:bodyPr/>
          <a:lstStyle/>
          <a:p>
            <a:fld id="{F0D236BC-0687-E046-9102-AD4C75C398A3}" type="slidenum">
              <a:rPr kumimoji="1" lang="zh-CN" altLang="en-US" smtClean="0"/>
              <a:t>36</a:t>
            </a:fld>
            <a:endParaRPr kumimoji="1" lang="zh-CN" altLang="en-US"/>
          </a:p>
        </p:txBody>
      </p:sp>
    </p:spTree>
    <p:extLst>
      <p:ext uri="{BB962C8B-B14F-4D97-AF65-F5344CB8AC3E}">
        <p14:creationId xmlns:p14="http://schemas.microsoft.com/office/powerpoint/2010/main" val="13887719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baseline="0" dirty="0" err="1" smtClean="0"/>
              <a:t>Cmd</a:t>
            </a:r>
            <a:r>
              <a:rPr kumimoji="1" lang="en-US" altLang="zh-CN" baseline="0" dirty="0" smtClean="0"/>
              <a:t> </a:t>
            </a:r>
            <a:r>
              <a:rPr kumimoji="1" lang="zh-CN" altLang="en-US" baseline="0" dirty="0" smtClean="0"/>
              <a:t>调用相关</a:t>
            </a:r>
            <a:r>
              <a:rPr kumimoji="1" lang="en-US" altLang="zh-CN" baseline="0" dirty="0" smtClean="0"/>
              <a:t>API</a:t>
            </a:r>
            <a:r>
              <a:rPr kumimoji="1" lang="zh-CN" altLang="en-US" baseline="0" dirty="0" smtClean="0"/>
              <a:t>驱动</a:t>
            </a:r>
            <a:r>
              <a:rPr kumimoji="1" lang="en-US" altLang="zh-CN" baseline="0" dirty="0" smtClean="0"/>
              <a:t>manage</a:t>
            </a:r>
            <a:r>
              <a:rPr kumimoji="1" lang="zh-CN" altLang="en-US" baseline="0" dirty="0" smtClean="0"/>
              <a:t>模块，启动</a:t>
            </a:r>
            <a:r>
              <a:rPr kumimoji="1" lang="en-US" altLang="zh-CN" baseline="0" dirty="0" err="1" smtClean="0"/>
              <a:t>ps</a:t>
            </a:r>
            <a:r>
              <a:rPr kumimoji="1" lang="en-US" altLang="zh-CN" baseline="0" dirty="0" smtClean="0"/>
              <a:t>/worker</a:t>
            </a:r>
            <a:r>
              <a:rPr kumimoji="1" lang="zh-CN" altLang="en-US" baseline="0" dirty="0" smtClean="0"/>
              <a:t>从</a:t>
            </a:r>
            <a:r>
              <a:rPr kumimoji="1" lang="en-US" altLang="zh-CN" baseline="0" dirty="0" err="1" smtClean="0"/>
              <a:t>UFile</a:t>
            </a:r>
            <a:r>
              <a:rPr kumimoji="1" lang="zh-CN" altLang="en-US" baseline="0" dirty="0" smtClean="0"/>
              <a:t>拿到代码和数据，然后做模型训练，训练完成后上传到</a:t>
            </a:r>
            <a:r>
              <a:rPr kumimoji="1" lang="en-US" altLang="zh-CN" baseline="0" smtClean="0"/>
              <a:t>ufile</a:t>
            </a:r>
            <a:endParaRPr kumimoji="1" lang="zh-CN" altLang="en-US" baseline="0" dirty="0" smtClean="0"/>
          </a:p>
        </p:txBody>
      </p:sp>
      <p:sp>
        <p:nvSpPr>
          <p:cNvPr id="4" name="幻灯片编号占位符 3"/>
          <p:cNvSpPr>
            <a:spLocks noGrp="1"/>
          </p:cNvSpPr>
          <p:nvPr>
            <p:ph type="sldNum" sz="quarter" idx="10"/>
          </p:nvPr>
        </p:nvSpPr>
        <p:spPr/>
        <p:txBody>
          <a:bodyPr/>
          <a:lstStyle/>
          <a:p>
            <a:fld id="{F0D236BC-0687-E046-9102-AD4C75C398A3}" type="slidenum">
              <a:rPr kumimoji="1" lang="zh-CN" altLang="en-US" smtClean="0"/>
              <a:t>37</a:t>
            </a:fld>
            <a:endParaRPr kumimoji="1" lang="zh-CN" altLang="en-US"/>
          </a:p>
        </p:txBody>
      </p:sp>
    </p:spTree>
    <p:extLst>
      <p:ext uri="{BB962C8B-B14F-4D97-AF65-F5344CB8AC3E}">
        <p14:creationId xmlns:p14="http://schemas.microsoft.com/office/powerpoint/2010/main" val="13639222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baseline="0" dirty="0" err="1" smtClean="0"/>
              <a:t>ulcoud</a:t>
            </a:r>
            <a:r>
              <a:rPr kumimoji="1" lang="zh-CN" altLang="en-US" baseline="0" dirty="0" smtClean="0"/>
              <a:t>上如何做深度学习？</a:t>
            </a:r>
          </a:p>
          <a:p>
            <a:r>
              <a:rPr kumimoji="1" lang="en-US" altLang="zh-CN" baseline="0" dirty="0" smtClean="0"/>
              <a:t>1</a:t>
            </a:r>
            <a:r>
              <a:rPr kumimoji="1" lang="zh-CN" altLang="en-US" baseline="0" dirty="0" smtClean="0"/>
              <a:t>，收集训练数据放到</a:t>
            </a:r>
            <a:r>
              <a:rPr kumimoji="1" lang="en-US" altLang="zh-CN" baseline="0" dirty="0" err="1" smtClean="0"/>
              <a:t>ufile</a:t>
            </a:r>
            <a:r>
              <a:rPr kumimoji="1" lang="zh-CN" altLang="en-US" baseline="0" dirty="0" smtClean="0"/>
              <a:t>上你的</a:t>
            </a:r>
            <a:r>
              <a:rPr kumimoji="1" lang="en-US" altLang="zh-CN" baseline="0" dirty="0" smtClean="0"/>
              <a:t>bucket</a:t>
            </a:r>
            <a:r>
              <a:rPr kumimoji="1" lang="zh-CN" altLang="en-US" baseline="0" dirty="0" smtClean="0"/>
              <a:t>下；</a:t>
            </a:r>
          </a:p>
          <a:p>
            <a:r>
              <a:rPr kumimoji="1" lang="en-US" altLang="zh-CN" baseline="0" dirty="0" smtClean="0"/>
              <a:t>2</a:t>
            </a:r>
            <a:r>
              <a:rPr kumimoji="1" lang="zh-CN" altLang="en-US" baseline="0" dirty="0" smtClean="0"/>
              <a:t>，写代码：</a:t>
            </a:r>
          </a:p>
          <a:p>
            <a:r>
              <a:rPr kumimoji="1" lang="en-US" altLang="zh-CN" baseline="0" dirty="0" smtClean="0"/>
              <a:t>A</a:t>
            </a:r>
            <a:r>
              <a:rPr kumimoji="1" lang="zh-CN" altLang="en-US" baseline="0" dirty="0" smtClean="0"/>
              <a:t>，主要定义代码中的</a:t>
            </a:r>
            <a:r>
              <a:rPr kumimoji="1" lang="en-US" altLang="zh-CN" baseline="0" dirty="0" err="1" smtClean="0"/>
              <a:t>build_model</a:t>
            </a:r>
            <a:r>
              <a:rPr kumimoji="1" lang="zh-CN" altLang="en-US" baseline="0" dirty="0" smtClean="0"/>
              <a:t>；</a:t>
            </a:r>
          </a:p>
          <a:p>
            <a:r>
              <a:rPr kumimoji="1" lang="en-US" altLang="zh-CN" baseline="0" dirty="0" smtClean="0"/>
              <a:t>B</a:t>
            </a:r>
            <a:r>
              <a:rPr kumimoji="1" lang="zh-CN" altLang="en-US" baseline="0" dirty="0" smtClean="0"/>
              <a:t>，定义如何运行</a:t>
            </a:r>
            <a:r>
              <a:rPr kumimoji="1" lang="en-US" altLang="zh-CN" baseline="0" dirty="0" smtClean="0"/>
              <a:t>model</a:t>
            </a:r>
            <a:r>
              <a:rPr kumimoji="1" lang="zh-CN" altLang="en-US" baseline="0" dirty="0" smtClean="0"/>
              <a:t>，</a:t>
            </a:r>
            <a:r>
              <a:rPr kumimoji="1" lang="en-US" altLang="zh-CN" baseline="0" dirty="0" err="1" smtClean="0"/>
              <a:t>run_model</a:t>
            </a:r>
            <a:r>
              <a:rPr kumimoji="1" lang="en-US" altLang="zh-CN" baseline="0" dirty="0" smtClean="0"/>
              <a:t>;</a:t>
            </a:r>
            <a:endParaRPr kumimoji="1" lang="zh-CN" altLang="en-US" baseline="0" dirty="0" smtClean="0"/>
          </a:p>
          <a:p>
            <a:r>
              <a:rPr kumimoji="1" lang="en-US" altLang="zh-CN" baseline="0" dirty="0" smtClean="0"/>
              <a:t>3</a:t>
            </a:r>
            <a:r>
              <a:rPr kumimoji="1" lang="zh-CN" altLang="en-US" baseline="0" dirty="0" smtClean="0"/>
              <a:t>，本地测试是否能</a:t>
            </a:r>
            <a:r>
              <a:rPr kumimoji="1" lang="en-US" altLang="zh-CN" baseline="0" dirty="0" smtClean="0"/>
              <a:t>run</a:t>
            </a:r>
            <a:r>
              <a:rPr kumimoji="1" lang="zh-CN" altLang="en-US" baseline="0" dirty="0" smtClean="0"/>
              <a:t>起来；</a:t>
            </a:r>
          </a:p>
          <a:p>
            <a:r>
              <a:rPr kumimoji="1" lang="en-US" altLang="zh-CN" baseline="0" dirty="0" smtClean="0"/>
              <a:t>4</a:t>
            </a:r>
            <a:r>
              <a:rPr kumimoji="1" lang="zh-CN" altLang="en-US" baseline="0" dirty="0" smtClean="0"/>
              <a:t>，上传代码，启动线上多机并行化</a:t>
            </a:r>
            <a:r>
              <a:rPr kumimoji="1" lang="en-US" altLang="zh-CN" baseline="0" dirty="0" smtClean="0"/>
              <a:t>job</a:t>
            </a:r>
            <a:endParaRPr kumimoji="1" lang="zh-CN" altLang="en-US" baseline="0" dirty="0" smtClean="0"/>
          </a:p>
        </p:txBody>
      </p:sp>
      <p:sp>
        <p:nvSpPr>
          <p:cNvPr id="4" name="幻灯片编号占位符 3"/>
          <p:cNvSpPr>
            <a:spLocks noGrp="1"/>
          </p:cNvSpPr>
          <p:nvPr>
            <p:ph type="sldNum" sz="quarter" idx="10"/>
          </p:nvPr>
        </p:nvSpPr>
        <p:spPr/>
        <p:txBody>
          <a:bodyPr/>
          <a:lstStyle/>
          <a:p>
            <a:fld id="{F0D236BC-0687-E046-9102-AD4C75C398A3}" type="slidenum">
              <a:rPr kumimoji="1" lang="zh-CN" altLang="en-US" smtClean="0"/>
              <a:t>38</a:t>
            </a:fld>
            <a:endParaRPr kumimoji="1" lang="zh-CN" altLang="en-US"/>
          </a:p>
        </p:txBody>
      </p:sp>
    </p:spTree>
    <p:extLst>
      <p:ext uri="{BB962C8B-B14F-4D97-AF65-F5344CB8AC3E}">
        <p14:creationId xmlns:p14="http://schemas.microsoft.com/office/powerpoint/2010/main" val="2440558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baseline="0" dirty="0" err="1" smtClean="0"/>
              <a:t>ulcoud</a:t>
            </a:r>
            <a:r>
              <a:rPr kumimoji="1" lang="zh-CN" altLang="en-US" baseline="0" dirty="0" smtClean="0"/>
              <a:t>上如何做深度学习？</a:t>
            </a:r>
          </a:p>
          <a:p>
            <a:r>
              <a:rPr kumimoji="1" lang="en-US" altLang="zh-CN" baseline="0" dirty="0" smtClean="0"/>
              <a:t>1</a:t>
            </a:r>
            <a:r>
              <a:rPr kumimoji="1" lang="zh-CN" altLang="en-US" baseline="0" dirty="0" smtClean="0"/>
              <a:t>，收集训练数据放到</a:t>
            </a:r>
            <a:r>
              <a:rPr kumimoji="1" lang="en-US" altLang="zh-CN" baseline="0" dirty="0" err="1" smtClean="0"/>
              <a:t>ufile</a:t>
            </a:r>
            <a:r>
              <a:rPr kumimoji="1" lang="zh-CN" altLang="en-US" baseline="0" dirty="0" smtClean="0"/>
              <a:t>上你的</a:t>
            </a:r>
            <a:r>
              <a:rPr kumimoji="1" lang="en-US" altLang="zh-CN" baseline="0" dirty="0" smtClean="0"/>
              <a:t>bucket</a:t>
            </a:r>
            <a:r>
              <a:rPr kumimoji="1" lang="zh-CN" altLang="en-US" baseline="0" dirty="0" smtClean="0"/>
              <a:t>下；</a:t>
            </a:r>
          </a:p>
          <a:p>
            <a:r>
              <a:rPr kumimoji="1" lang="en-US" altLang="zh-CN" baseline="0" dirty="0" smtClean="0"/>
              <a:t>2</a:t>
            </a:r>
            <a:r>
              <a:rPr kumimoji="1" lang="zh-CN" altLang="en-US" baseline="0" dirty="0" smtClean="0"/>
              <a:t>，写代码：</a:t>
            </a:r>
          </a:p>
          <a:p>
            <a:r>
              <a:rPr kumimoji="1" lang="en-US" altLang="zh-CN" baseline="0" dirty="0" smtClean="0"/>
              <a:t>A</a:t>
            </a:r>
            <a:r>
              <a:rPr kumimoji="1" lang="zh-CN" altLang="en-US" baseline="0" dirty="0" smtClean="0"/>
              <a:t>，主要定义代码中的</a:t>
            </a:r>
            <a:r>
              <a:rPr kumimoji="1" lang="en-US" altLang="zh-CN" baseline="0" dirty="0" err="1" smtClean="0"/>
              <a:t>build_model</a:t>
            </a:r>
            <a:r>
              <a:rPr kumimoji="1" lang="zh-CN" altLang="en-US" baseline="0" dirty="0" smtClean="0"/>
              <a:t>；</a:t>
            </a:r>
          </a:p>
          <a:p>
            <a:r>
              <a:rPr kumimoji="1" lang="en-US" altLang="zh-CN" baseline="0" dirty="0" smtClean="0"/>
              <a:t>B</a:t>
            </a:r>
            <a:r>
              <a:rPr kumimoji="1" lang="zh-CN" altLang="en-US" baseline="0" dirty="0" smtClean="0"/>
              <a:t>，定义如何运行</a:t>
            </a:r>
            <a:r>
              <a:rPr kumimoji="1" lang="en-US" altLang="zh-CN" baseline="0" dirty="0" smtClean="0"/>
              <a:t>model</a:t>
            </a:r>
            <a:r>
              <a:rPr kumimoji="1" lang="zh-CN" altLang="en-US" baseline="0" dirty="0" smtClean="0"/>
              <a:t>，</a:t>
            </a:r>
            <a:r>
              <a:rPr kumimoji="1" lang="en-US" altLang="zh-CN" baseline="0" dirty="0" err="1" smtClean="0"/>
              <a:t>run_model</a:t>
            </a:r>
            <a:r>
              <a:rPr kumimoji="1" lang="en-US" altLang="zh-CN" baseline="0" dirty="0" smtClean="0"/>
              <a:t>;</a:t>
            </a:r>
            <a:endParaRPr kumimoji="1" lang="zh-CN" altLang="en-US" baseline="0" dirty="0" smtClean="0"/>
          </a:p>
          <a:p>
            <a:r>
              <a:rPr kumimoji="1" lang="en-US" altLang="zh-CN" baseline="0" dirty="0" smtClean="0"/>
              <a:t>3</a:t>
            </a:r>
            <a:r>
              <a:rPr kumimoji="1" lang="zh-CN" altLang="en-US" baseline="0" dirty="0" smtClean="0"/>
              <a:t>，本地测试是否能</a:t>
            </a:r>
            <a:r>
              <a:rPr kumimoji="1" lang="en-US" altLang="zh-CN" baseline="0" dirty="0" smtClean="0"/>
              <a:t>run</a:t>
            </a:r>
            <a:r>
              <a:rPr kumimoji="1" lang="zh-CN" altLang="en-US" baseline="0" dirty="0" smtClean="0"/>
              <a:t>起来；</a:t>
            </a:r>
          </a:p>
          <a:p>
            <a:r>
              <a:rPr kumimoji="1" lang="en-US" altLang="zh-CN" baseline="0" dirty="0" smtClean="0"/>
              <a:t>4</a:t>
            </a:r>
            <a:r>
              <a:rPr kumimoji="1" lang="zh-CN" altLang="en-US" baseline="0" dirty="0" smtClean="0"/>
              <a:t>，上传代码，启动线上多机并行化</a:t>
            </a:r>
            <a:r>
              <a:rPr kumimoji="1" lang="en-US" altLang="zh-CN" baseline="0" dirty="0" smtClean="0"/>
              <a:t>job</a:t>
            </a:r>
            <a:endParaRPr kumimoji="1" lang="zh-CN" altLang="en-US" baseline="0" dirty="0" smtClean="0"/>
          </a:p>
        </p:txBody>
      </p:sp>
      <p:sp>
        <p:nvSpPr>
          <p:cNvPr id="4" name="幻灯片编号占位符 3"/>
          <p:cNvSpPr>
            <a:spLocks noGrp="1"/>
          </p:cNvSpPr>
          <p:nvPr>
            <p:ph type="sldNum" sz="quarter" idx="10"/>
          </p:nvPr>
        </p:nvSpPr>
        <p:spPr/>
        <p:txBody>
          <a:bodyPr/>
          <a:lstStyle/>
          <a:p>
            <a:fld id="{F0D236BC-0687-E046-9102-AD4C75C398A3}" type="slidenum">
              <a:rPr kumimoji="1" lang="zh-CN" altLang="en-US" smtClean="0"/>
              <a:t>39</a:t>
            </a:fld>
            <a:endParaRPr kumimoji="1" lang="zh-CN" altLang="en-US"/>
          </a:p>
        </p:txBody>
      </p:sp>
    </p:spTree>
    <p:extLst>
      <p:ext uri="{BB962C8B-B14F-4D97-AF65-F5344CB8AC3E}">
        <p14:creationId xmlns:p14="http://schemas.microsoft.com/office/powerpoint/2010/main" val="17619691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定义如何</a:t>
            </a:r>
            <a:r>
              <a:rPr lang="en-US" altLang="zh-CN" sz="1200" kern="1200" dirty="0" smtClean="0">
                <a:solidFill>
                  <a:schemeClr val="tx1"/>
                </a:solidFill>
                <a:effectLst/>
                <a:latin typeface="+mn-lt"/>
                <a:ea typeface="+mn-ea"/>
                <a:cs typeface="+mn-cs"/>
              </a:rPr>
              <a:t>run</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model</a:t>
            </a:r>
            <a:r>
              <a:rPr lang="zh-CN" altLang="en-US" sz="1200" kern="1200" dirty="0" smtClean="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F0D236BC-0687-E046-9102-AD4C75C398A3}" type="slidenum">
              <a:rPr kumimoji="1" lang="zh-CN" altLang="en-US" smtClean="0"/>
              <a:t>40</a:t>
            </a:fld>
            <a:endParaRPr kumimoji="1" lang="zh-CN" altLang="en-US"/>
          </a:p>
        </p:txBody>
      </p:sp>
    </p:spTree>
    <p:extLst>
      <p:ext uri="{BB962C8B-B14F-4D97-AF65-F5344CB8AC3E}">
        <p14:creationId xmlns:p14="http://schemas.microsoft.com/office/powerpoint/2010/main" val="8176413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定义如何</a:t>
            </a:r>
            <a:r>
              <a:rPr lang="en-US" altLang="zh-CN" sz="1200" kern="1200" dirty="0" smtClean="0">
                <a:solidFill>
                  <a:schemeClr val="tx1"/>
                </a:solidFill>
                <a:effectLst/>
                <a:latin typeface="+mn-lt"/>
                <a:ea typeface="+mn-ea"/>
                <a:cs typeface="+mn-cs"/>
              </a:rPr>
              <a:t>run</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model</a:t>
            </a:r>
            <a:r>
              <a:rPr lang="zh-CN" altLang="en-US" sz="1200" kern="1200" dirty="0" smtClean="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F0D236BC-0687-E046-9102-AD4C75C398A3}" type="slidenum">
              <a:rPr kumimoji="1" lang="zh-CN" altLang="en-US" smtClean="0"/>
              <a:t>41</a:t>
            </a:fld>
            <a:endParaRPr kumimoji="1" lang="zh-CN" altLang="en-US"/>
          </a:p>
        </p:txBody>
      </p:sp>
    </p:spTree>
    <p:extLst>
      <p:ext uri="{BB962C8B-B14F-4D97-AF65-F5344CB8AC3E}">
        <p14:creationId xmlns:p14="http://schemas.microsoft.com/office/powerpoint/2010/main" val="669475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第一层卷积层 输入图像为</a:t>
            </a:r>
            <a:r>
              <a:rPr lang="en-US" altLang="zh-CN" sz="1200" b="0" i="0" kern="1200" dirty="0" smtClean="0">
                <a:solidFill>
                  <a:schemeClr val="tx1"/>
                </a:solidFill>
                <a:effectLst/>
                <a:latin typeface="+mn-lt"/>
                <a:ea typeface="+mn-ea"/>
                <a:cs typeface="+mn-cs"/>
              </a:rPr>
              <a:t>227*227*3(paper</a:t>
            </a:r>
            <a:r>
              <a:rPr lang="zh-CN" altLang="en-US" sz="1200" b="0" i="0" kern="1200" dirty="0" smtClean="0">
                <a:solidFill>
                  <a:schemeClr val="tx1"/>
                </a:solidFill>
                <a:effectLst/>
                <a:latin typeface="+mn-lt"/>
                <a:ea typeface="+mn-ea"/>
                <a:cs typeface="+mn-cs"/>
              </a:rPr>
              <a:t>上貌似有点问题</a:t>
            </a:r>
            <a:r>
              <a:rPr lang="en-US" altLang="zh-CN" sz="1200" b="0" i="0" kern="1200" dirty="0" smtClean="0">
                <a:solidFill>
                  <a:schemeClr val="tx1"/>
                </a:solidFill>
                <a:effectLst/>
                <a:latin typeface="+mn-lt"/>
                <a:ea typeface="+mn-ea"/>
                <a:cs typeface="+mn-cs"/>
              </a:rPr>
              <a:t>224*224*3)</a:t>
            </a:r>
            <a:r>
              <a:rPr lang="zh-CN" altLang="en-US" sz="1200" b="0" i="0" kern="1200" dirty="0" smtClean="0">
                <a:solidFill>
                  <a:schemeClr val="tx1"/>
                </a:solidFill>
                <a:effectLst/>
                <a:latin typeface="+mn-lt"/>
                <a:ea typeface="+mn-ea"/>
                <a:cs typeface="+mn-cs"/>
              </a:rPr>
              <a:t>的图像，使用了</a:t>
            </a:r>
            <a:r>
              <a:rPr lang="en-US" altLang="zh-CN" sz="1200" b="0" i="0" kern="1200" dirty="0" smtClean="0">
                <a:solidFill>
                  <a:schemeClr val="tx1"/>
                </a:solidFill>
                <a:effectLst/>
                <a:latin typeface="+mn-lt"/>
                <a:ea typeface="+mn-ea"/>
                <a:cs typeface="+mn-cs"/>
              </a:rPr>
              <a:t>96</a:t>
            </a:r>
            <a:r>
              <a:rPr lang="zh-CN" altLang="en-US" sz="1200" b="0" i="0" kern="1200" dirty="0" smtClean="0">
                <a:solidFill>
                  <a:schemeClr val="tx1"/>
                </a:solidFill>
                <a:effectLst/>
                <a:latin typeface="+mn-lt"/>
                <a:ea typeface="+mn-ea"/>
                <a:cs typeface="+mn-cs"/>
              </a:rPr>
              <a:t>个</a:t>
            </a:r>
            <a:r>
              <a:rPr lang="en-US" altLang="zh-CN" sz="1200" b="0" i="0" kern="1200" dirty="0" smtClean="0">
                <a:solidFill>
                  <a:schemeClr val="tx1"/>
                </a:solidFill>
                <a:effectLst/>
                <a:latin typeface="+mn-lt"/>
                <a:ea typeface="+mn-ea"/>
                <a:cs typeface="+mn-cs"/>
              </a:rPr>
              <a:t>kernels</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96,11,11,3</a:t>
            </a:r>
            <a:r>
              <a:rPr lang="zh-CN" altLang="en-US" sz="1200" b="0" i="0" kern="1200" dirty="0" smtClean="0">
                <a:solidFill>
                  <a:schemeClr val="tx1"/>
                </a:solidFill>
                <a:effectLst/>
                <a:latin typeface="+mn-lt"/>
                <a:ea typeface="+mn-ea"/>
                <a:cs typeface="+mn-cs"/>
              </a:rPr>
              <a:t>），以</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个</a:t>
            </a:r>
            <a:r>
              <a:rPr lang="en-US" altLang="zh-CN" sz="1200" b="0" i="0" kern="1200" dirty="0" smtClean="0">
                <a:solidFill>
                  <a:schemeClr val="tx1"/>
                </a:solidFill>
                <a:effectLst/>
                <a:latin typeface="+mn-lt"/>
                <a:ea typeface="+mn-ea"/>
                <a:cs typeface="+mn-cs"/>
              </a:rPr>
              <a:t>pixel</a:t>
            </a:r>
            <a:r>
              <a:rPr lang="zh-CN" altLang="en-US" sz="1200" b="0" i="0" kern="1200" dirty="0" smtClean="0">
                <a:solidFill>
                  <a:schemeClr val="tx1"/>
                </a:solidFill>
                <a:effectLst/>
                <a:latin typeface="+mn-lt"/>
                <a:ea typeface="+mn-ea"/>
                <a:cs typeface="+mn-cs"/>
              </a:rPr>
              <a:t>为一个单位来右移或者下移，能够产生</a:t>
            </a:r>
            <a:r>
              <a:rPr lang="en-US" altLang="zh-CN" sz="1200" b="0" i="0" kern="1200" dirty="0" smtClean="0">
                <a:solidFill>
                  <a:schemeClr val="tx1"/>
                </a:solidFill>
                <a:effectLst/>
                <a:latin typeface="+mn-lt"/>
                <a:ea typeface="+mn-ea"/>
                <a:cs typeface="+mn-cs"/>
              </a:rPr>
              <a:t>55</a:t>
            </a:r>
            <a:r>
              <a:rPr lang="zh-CN" altLang="en-US" sz="1200" b="0" i="0" kern="1200" dirty="0" smtClean="0">
                <a:solidFill>
                  <a:schemeClr val="tx1"/>
                </a:solidFill>
                <a:effectLst/>
                <a:latin typeface="+mn-lt"/>
                <a:ea typeface="+mn-ea"/>
                <a:cs typeface="+mn-cs"/>
              </a:rPr>
              <a:t>*</a:t>
            </a:r>
            <a:r>
              <a:rPr lang="en-US" altLang="zh-CN" sz="1200" b="0" i="1" kern="1200" dirty="0" smtClean="0">
                <a:solidFill>
                  <a:schemeClr val="tx1"/>
                </a:solidFill>
                <a:effectLst/>
                <a:latin typeface="+mn-lt"/>
                <a:ea typeface="+mn-ea"/>
                <a:cs typeface="+mn-cs"/>
              </a:rPr>
              <a:t>55</a:t>
            </a:r>
            <a:r>
              <a:rPr lang="zh-CN" altLang="en-US" sz="1200" b="0" i="1" kern="1200" dirty="0" smtClean="0">
                <a:solidFill>
                  <a:schemeClr val="tx1"/>
                </a:solidFill>
                <a:effectLst/>
                <a:latin typeface="+mn-lt"/>
                <a:ea typeface="+mn-ea"/>
                <a:cs typeface="+mn-cs"/>
              </a:rPr>
              <a:t>个卷积后的矩形框值，然后进行</a:t>
            </a:r>
            <a:r>
              <a:rPr lang="en-US" altLang="zh-CN" sz="1200" b="0" i="1" kern="1200" dirty="0" smtClean="0">
                <a:solidFill>
                  <a:schemeClr val="tx1"/>
                </a:solidFill>
                <a:effectLst/>
                <a:latin typeface="+mn-lt"/>
                <a:ea typeface="+mn-ea"/>
                <a:cs typeface="+mn-cs"/>
              </a:rPr>
              <a:t>response-normalized</a:t>
            </a:r>
            <a:r>
              <a:rPr lang="zh-CN" altLang="en-US" sz="1200" b="0" i="1" kern="1200" dirty="0" smtClean="0">
                <a:solidFill>
                  <a:schemeClr val="tx1"/>
                </a:solidFill>
                <a:effectLst/>
                <a:latin typeface="+mn-lt"/>
                <a:ea typeface="+mn-ea"/>
                <a:cs typeface="+mn-cs"/>
              </a:rPr>
              <a:t>（其实是</a:t>
            </a:r>
            <a:r>
              <a:rPr lang="en-US" altLang="zh-CN" sz="1200" b="0" i="1" kern="1200" dirty="0" smtClean="0">
                <a:solidFill>
                  <a:schemeClr val="tx1"/>
                </a:solidFill>
                <a:effectLst/>
                <a:latin typeface="+mn-lt"/>
                <a:ea typeface="+mn-ea"/>
                <a:cs typeface="+mn-cs"/>
              </a:rPr>
              <a:t>Local Response Normalized</a:t>
            </a:r>
            <a:r>
              <a:rPr lang="zh-CN" altLang="en-US" sz="1200" b="0" i="1" kern="1200" dirty="0" smtClean="0">
                <a:solidFill>
                  <a:schemeClr val="tx1"/>
                </a:solidFill>
                <a:effectLst/>
                <a:latin typeface="+mn-lt"/>
                <a:ea typeface="+mn-ea"/>
                <a:cs typeface="+mn-cs"/>
              </a:rPr>
              <a:t>，后面我会讲下这里）和</a:t>
            </a:r>
            <a:r>
              <a:rPr lang="en-US" altLang="zh-CN" sz="1200" b="0" i="1" kern="1200" dirty="0" smtClean="0">
                <a:solidFill>
                  <a:schemeClr val="tx1"/>
                </a:solidFill>
                <a:effectLst/>
                <a:latin typeface="+mn-lt"/>
                <a:ea typeface="+mn-ea"/>
                <a:cs typeface="+mn-cs"/>
              </a:rPr>
              <a:t>pooled</a:t>
            </a:r>
            <a:r>
              <a:rPr lang="zh-CN" altLang="en-US" sz="1200" b="0" i="1" kern="1200" dirty="0" smtClean="0">
                <a:solidFill>
                  <a:schemeClr val="tx1"/>
                </a:solidFill>
                <a:effectLst/>
                <a:latin typeface="+mn-lt"/>
                <a:ea typeface="+mn-ea"/>
                <a:cs typeface="+mn-cs"/>
              </a:rPr>
              <a:t>之后，</a:t>
            </a:r>
            <a:r>
              <a:rPr lang="en-US" altLang="zh-CN" sz="1200" b="0" i="1" kern="1200" dirty="0" smtClean="0">
                <a:solidFill>
                  <a:schemeClr val="tx1"/>
                </a:solidFill>
                <a:effectLst/>
                <a:latin typeface="+mn-lt"/>
                <a:ea typeface="+mn-ea"/>
                <a:cs typeface="+mn-cs"/>
              </a:rPr>
              <a:t>pool</a:t>
            </a:r>
            <a:r>
              <a:rPr lang="zh-CN" altLang="en-US" sz="1200" b="0" i="1" kern="1200" dirty="0" smtClean="0">
                <a:solidFill>
                  <a:schemeClr val="tx1"/>
                </a:solidFill>
                <a:effectLst/>
                <a:latin typeface="+mn-lt"/>
                <a:ea typeface="+mn-ea"/>
                <a:cs typeface="+mn-cs"/>
              </a:rPr>
              <a:t>这一层好像</a:t>
            </a:r>
            <a:r>
              <a:rPr lang="en-US" altLang="zh-CN" sz="1200" b="0" i="1" kern="1200" dirty="0" err="1" smtClean="0">
                <a:solidFill>
                  <a:schemeClr val="tx1"/>
                </a:solidFill>
                <a:effectLst/>
                <a:latin typeface="+mn-lt"/>
                <a:ea typeface="+mn-ea"/>
                <a:cs typeface="+mn-cs"/>
              </a:rPr>
              <a:t>caffe</a:t>
            </a:r>
            <a:r>
              <a:rPr lang="zh-CN" altLang="en-US" sz="1200" b="0" i="1" kern="1200" dirty="0" smtClean="0">
                <a:solidFill>
                  <a:schemeClr val="tx1"/>
                </a:solidFill>
                <a:effectLst/>
                <a:latin typeface="+mn-lt"/>
                <a:ea typeface="+mn-ea"/>
                <a:cs typeface="+mn-cs"/>
              </a:rPr>
              <a:t>里面的</a:t>
            </a:r>
            <a:r>
              <a:rPr lang="en-US" altLang="zh-CN" sz="1200" b="0" i="1" kern="1200" dirty="0" err="1" smtClean="0">
                <a:solidFill>
                  <a:schemeClr val="tx1"/>
                </a:solidFill>
                <a:effectLst/>
                <a:latin typeface="+mn-lt"/>
                <a:ea typeface="+mn-ea"/>
                <a:cs typeface="+mn-cs"/>
              </a:rPr>
              <a:t>alexnet</a:t>
            </a:r>
            <a:r>
              <a:rPr lang="zh-CN" altLang="en-US" sz="1200" b="0" i="1" kern="1200" dirty="0" smtClean="0">
                <a:solidFill>
                  <a:schemeClr val="tx1"/>
                </a:solidFill>
                <a:effectLst/>
                <a:latin typeface="+mn-lt"/>
                <a:ea typeface="+mn-ea"/>
                <a:cs typeface="+mn-cs"/>
              </a:rPr>
              <a:t>和</a:t>
            </a:r>
            <a:r>
              <a:rPr lang="en-US" altLang="zh-CN" sz="1200" b="0" i="1" kern="1200" dirty="0" smtClean="0">
                <a:solidFill>
                  <a:schemeClr val="tx1"/>
                </a:solidFill>
                <a:effectLst/>
                <a:latin typeface="+mn-lt"/>
                <a:ea typeface="+mn-ea"/>
                <a:cs typeface="+mn-cs"/>
              </a:rPr>
              <a:t>paper</a:t>
            </a:r>
            <a:r>
              <a:rPr lang="zh-CN" altLang="en-US" sz="1200" b="0" i="1" kern="1200" dirty="0" smtClean="0">
                <a:solidFill>
                  <a:schemeClr val="tx1"/>
                </a:solidFill>
                <a:effectLst/>
                <a:latin typeface="+mn-lt"/>
                <a:ea typeface="+mn-ea"/>
                <a:cs typeface="+mn-cs"/>
              </a:rPr>
              <a:t>里面不太一样，</a:t>
            </a:r>
            <a:r>
              <a:rPr lang="en-US" altLang="zh-CN" sz="1200" b="0" i="1" kern="1200" dirty="0" err="1" smtClean="0">
                <a:solidFill>
                  <a:schemeClr val="tx1"/>
                </a:solidFill>
                <a:effectLst/>
                <a:latin typeface="+mn-lt"/>
                <a:ea typeface="+mn-ea"/>
                <a:cs typeface="+mn-cs"/>
              </a:rPr>
              <a:t>alexnet</a:t>
            </a:r>
            <a:r>
              <a:rPr lang="zh-CN" altLang="en-US" sz="1200" b="0" i="1" kern="1200" dirty="0" smtClean="0">
                <a:solidFill>
                  <a:schemeClr val="tx1"/>
                </a:solidFill>
                <a:effectLst/>
                <a:latin typeface="+mn-lt"/>
                <a:ea typeface="+mn-ea"/>
                <a:cs typeface="+mn-cs"/>
              </a:rPr>
              <a:t>里面采样了两个</a:t>
            </a:r>
            <a:r>
              <a:rPr lang="en-US" altLang="zh-CN" sz="1200" b="0" i="1" kern="1200" dirty="0" smtClean="0">
                <a:solidFill>
                  <a:schemeClr val="tx1"/>
                </a:solidFill>
                <a:effectLst/>
                <a:latin typeface="+mn-lt"/>
                <a:ea typeface="+mn-ea"/>
                <a:cs typeface="+mn-cs"/>
              </a:rPr>
              <a:t>GPU</a:t>
            </a:r>
            <a:r>
              <a:rPr lang="zh-CN" altLang="en-US" sz="1200" b="0" i="1" kern="1200" dirty="0" smtClean="0">
                <a:solidFill>
                  <a:schemeClr val="tx1"/>
                </a:solidFill>
                <a:effectLst/>
                <a:latin typeface="+mn-lt"/>
                <a:ea typeface="+mn-ea"/>
                <a:cs typeface="+mn-cs"/>
              </a:rPr>
              <a:t>，所以从图上面看第一层卷积层厚度有两部分，池化</a:t>
            </a:r>
            <a:r>
              <a:rPr lang="en-US" altLang="zh-CN" sz="1200" b="0" i="1" kern="1200" dirty="0" err="1" smtClean="0">
                <a:solidFill>
                  <a:schemeClr val="tx1"/>
                </a:solidFill>
                <a:effectLst/>
                <a:latin typeface="+mn-lt"/>
                <a:ea typeface="+mn-ea"/>
                <a:cs typeface="+mn-cs"/>
              </a:rPr>
              <a:t>pool_size</a:t>
            </a:r>
            <a:r>
              <a:rPr lang="en-US" altLang="zh-CN" sz="1200" b="0" i="1" kern="1200" dirty="0" smtClean="0">
                <a:solidFill>
                  <a:schemeClr val="tx1"/>
                </a:solidFill>
                <a:effectLst/>
                <a:latin typeface="+mn-lt"/>
                <a:ea typeface="+mn-ea"/>
                <a:cs typeface="+mn-cs"/>
              </a:rPr>
              <a:t>=(3,3),</a:t>
            </a:r>
            <a:r>
              <a:rPr lang="zh-CN" altLang="en-US" sz="1200" b="0" i="1" kern="1200" dirty="0" smtClean="0">
                <a:solidFill>
                  <a:schemeClr val="tx1"/>
                </a:solidFill>
                <a:effectLst/>
                <a:latin typeface="+mn-lt"/>
                <a:ea typeface="+mn-ea"/>
                <a:cs typeface="+mn-cs"/>
              </a:rPr>
              <a:t>滑动步长为</a:t>
            </a:r>
            <a:r>
              <a:rPr lang="en-US" altLang="zh-CN" sz="1200" b="0" i="1" kern="1200" dirty="0" smtClean="0">
                <a:solidFill>
                  <a:schemeClr val="tx1"/>
                </a:solidFill>
                <a:effectLst/>
                <a:latin typeface="+mn-lt"/>
                <a:ea typeface="+mn-ea"/>
                <a:cs typeface="+mn-cs"/>
              </a:rPr>
              <a:t>2</a:t>
            </a:r>
            <a:r>
              <a:rPr lang="zh-CN" altLang="en-US" sz="1200" b="0" i="1" kern="1200" dirty="0" smtClean="0">
                <a:solidFill>
                  <a:schemeClr val="tx1"/>
                </a:solidFill>
                <a:effectLst/>
                <a:latin typeface="+mn-lt"/>
                <a:ea typeface="+mn-ea"/>
                <a:cs typeface="+mn-cs"/>
              </a:rPr>
              <a:t>个</a:t>
            </a:r>
            <a:r>
              <a:rPr lang="en-US" altLang="zh-CN" sz="1200" b="0" i="1" kern="1200" dirty="0" smtClean="0">
                <a:solidFill>
                  <a:schemeClr val="tx1"/>
                </a:solidFill>
                <a:effectLst/>
                <a:latin typeface="+mn-lt"/>
                <a:ea typeface="+mn-ea"/>
                <a:cs typeface="+mn-cs"/>
              </a:rPr>
              <a:t>pixels</a:t>
            </a:r>
            <a:r>
              <a:rPr lang="zh-CN" altLang="en-US" sz="1200" b="0" i="1" kern="1200" dirty="0" smtClean="0">
                <a:solidFill>
                  <a:schemeClr val="tx1"/>
                </a:solidFill>
                <a:effectLst/>
                <a:latin typeface="+mn-lt"/>
                <a:ea typeface="+mn-ea"/>
                <a:cs typeface="+mn-cs"/>
              </a:rPr>
              <a:t>，得到</a:t>
            </a:r>
            <a:r>
              <a:rPr lang="en-US" altLang="zh-CN" sz="1200" b="0" i="1" kern="1200" dirty="0" smtClean="0">
                <a:solidFill>
                  <a:schemeClr val="tx1"/>
                </a:solidFill>
                <a:effectLst/>
                <a:latin typeface="+mn-lt"/>
                <a:ea typeface="+mn-ea"/>
                <a:cs typeface="+mn-cs"/>
              </a:rPr>
              <a:t>96</a:t>
            </a:r>
            <a:r>
              <a:rPr lang="zh-CN" altLang="en-US" sz="1200" b="0" i="1" kern="1200" dirty="0" smtClean="0">
                <a:solidFill>
                  <a:schemeClr val="tx1"/>
                </a:solidFill>
                <a:effectLst/>
                <a:latin typeface="+mn-lt"/>
                <a:ea typeface="+mn-ea"/>
                <a:cs typeface="+mn-cs"/>
              </a:rPr>
              <a:t>个</a:t>
            </a:r>
            <a:r>
              <a:rPr lang="en-US" altLang="zh-CN" sz="1200" b="0" i="1" kern="1200" dirty="0" smtClean="0">
                <a:solidFill>
                  <a:schemeClr val="tx1"/>
                </a:solidFill>
                <a:effectLst/>
                <a:latin typeface="+mn-lt"/>
                <a:ea typeface="+mn-ea"/>
                <a:cs typeface="+mn-cs"/>
              </a:rPr>
              <a:t>27</a:t>
            </a:r>
            <a:r>
              <a:rPr lang="zh-CN" altLang="en-US" sz="1200" b="0" i="1"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27</a:t>
            </a:r>
            <a:r>
              <a:rPr lang="zh-CN" altLang="en-US" sz="1200" b="0" i="0" kern="1200" dirty="0" smtClean="0">
                <a:solidFill>
                  <a:schemeClr val="tx1"/>
                </a:solidFill>
                <a:effectLst/>
                <a:latin typeface="+mn-lt"/>
                <a:ea typeface="+mn-ea"/>
                <a:cs typeface="+mn-cs"/>
              </a:rPr>
              <a:t>个</a:t>
            </a:r>
            <a:r>
              <a:rPr lang="en-US" altLang="zh-CN" sz="1200" b="0" i="0" kern="1200" dirty="0" smtClean="0">
                <a:solidFill>
                  <a:schemeClr val="tx1"/>
                </a:solidFill>
                <a:effectLst/>
                <a:latin typeface="+mn-lt"/>
                <a:ea typeface="+mn-ea"/>
                <a:cs typeface="+mn-cs"/>
              </a:rPr>
              <a:t>feature</a:t>
            </a:r>
            <a:r>
              <a:rPr lang="zh-CN" altLang="en-US"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第二层卷积层使用</a:t>
            </a:r>
            <a:r>
              <a:rPr lang="en-US" altLang="zh-CN" sz="1200" b="0" i="0" kern="1200" dirty="0" smtClean="0">
                <a:solidFill>
                  <a:schemeClr val="tx1"/>
                </a:solidFill>
                <a:effectLst/>
                <a:latin typeface="+mn-lt"/>
                <a:ea typeface="+mn-ea"/>
                <a:cs typeface="+mn-cs"/>
              </a:rPr>
              <a:t>256</a:t>
            </a:r>
            <a:r>
              <a:rPr lang="zh-CN" altLang="en-US" sz="1200" b="0" i="0" kern="1200" dirty="0" smtClean="0">
                <a:solidFill>
                  <a:schemeClr val="tx1"/>
                </a:solidFill>
                <a:effectLst/>
                <a:latin typeface="+mn-lt"/>
                <a:ea typeface="+mn-ea"/>
                <a:cs typeface="+mn-cs"/>
              </a:rPr>
              <a:t>个（同样，分布在两个</a:t>
            </a:r>
            <a:r>
              <a:rPr lang="en-US" altLang="zh-CN" sz="1200" b="0" i="0" kern="1200" dirty="0" smtClean="0">
                <a:solidFill>
                  <a:schemeClr val="tx1"/>
                </a:solidFill>
                <a:effectLst/>
                <a:latin typeface="+mn-lt"/>
                <a:ea typeface="+mn-ea"/>
                <a:cs typeface="+mn-cs"/>
              </a:rPr>
              <a:t>GPU</a:t>
            </a:r>
            <a:r>
              <a:rPr lang="zh-CN" altLang="en-US" sz="1200" b="0" i="0" kern="1200" dirty="0" smtClean="0">
                <a:solidFill>
                  <a:schemeClr val="tx1"/>
                </a:solidFill>
                <a:effectLst/>
                <a:latin typeface="+mn-lt"/>
                <a:ea typeface="+mn-ea"/>
                <a:cs typeface="+mn-cs"/>
              </a:rPr>
              <a:t>上，每个</a:t>
            </a:r>
            <a:r>
              <a:rPr lang="en-US" altLang="zh-CN" sz="1200" b="0" i="0" kern="1200" dirty="0" smtClean="0">
                <a:solidFill>
                  <a:schemeClr val="tx1"/>
                </a:solidFill>
                <a:effectLst/>
                <a:latin typeface="+mn-lt"/>
                <a:ea typeface="+mn-ea"/>
                <a:cs typeface="+mn-cs"/>
              </a:rPr>
              <a:t>128kernels</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5*5*48</a:t>
            </a:r>
            <a:r>
              <a:rPr lang="zh-CN" altLang="en-US" sz="1200" b="0" i="0" kern="1200" dirty="0" smtClean="0">
                <a:solidFill>
                  <a:schemeClr val="tx1"/>
                </a:solidFill>
                <a:effectLst/>
                <a:latin typeface="+mn-lt"/>
                <a:ea typeface="+mn-ea"/>
                <a:cs typeface="+mn-cs"/>
              </a:rPr>
              <a:t>）），做</a:t>
            </a:r>
            <a:r>
              <a:rPr lang="en-US" altLang="zh-CN" sz="1200" b="0" i="0" kern="1200" dirty="0" err="1" smtClean="0">
                <a:solidFill>
                  <a:schemeClr val="tx1"/>
                </a:solidFill>
                <a:effectLst/>
                <a:latin typeface="+mn-lt"/>
                <a:ea typeface="+mn-ea"/>
                <a:cs typeface="+mn-cs"/>
              </a:rPr>
              <a:t>pad_size</a:t>
            </a:r>
            <a:r>
              <a:rPr lang="en-US" altLang="zh-CN" sz="1200" b="0" i="0" kern="1200" dirty="0" smtClean="0">
                <a:solidFill>
                  <a:schemeClr val="tx1"/>
                </a:solidFill>
                <a:effectLst/>
                <a:latin typeface="+mn-lt"/>
                <a:ea typeface="+mn-ea"/>
                <a:cs typeface="+mn-cs"/>
              </a:rPr>
              <a:t>(2,2)</a:t>
            </a:r>
            <a:r>
              <a:rPr lang="zh-CN" altLang="en-US" sz="1200" b="0" i="0" kern="1200" dirty="0" smtClean="0">
                <a:solidFill>
                  <a:schemeClr val="tx1"/>
                </a:solidFill>
                <a:effectLst/>
                <a:latin typeface="+mn-lt"/>
                <a:ea typeface="+mn-ea"/>
                <a:cs typeface="+mn-cs"/>
              </a:rPr>
              <a:t>的处理，以</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个</a:t>
            </a:r>
            <a:r>
              <a:rPr lang="en-US" altLang="zh-CN" sz="1200" b="0" i="0" kern="1200" dirty="0" smtClean="0">
                <a:solidFill>
                  <a:schemeClr val="tx1"/>
                </a:solidFill>
                <a:effectLst/>
                <a:latin typeface="+mn-lt"/>
                <a:ea typeface="+mn-ea"/>
                <a:cs typeface="+mn-cs"/>
              </a:rPr>
              <a:t>pixel</a:t>
            </a:r>
            <a:r>
              <a:rPr lang="zh-CN" altLang="en-US" sz="1200" b="0" i="0" kern="1200" dirty="0" smtClean="0">
                <a:solidFill>
                  <a:schemeClr val="tx1"/>
                </a:solidFill>
                <a:effectLst/>
                <a:latin typeface="+mn-lt"/>
                <a:ea typeface="+mn-ea"/>
                <a:cs typeface="+mn-cs"/>
              </a:rPr>
              <a:t>为单位移动（感谢网友指出），能够产生</a:t>
            </a:r>
            <a:r>
              <a:rPr lang="en-US" altLang="zh-CN" sz="1200" b="0" i="0" kern="1200" dirty="0" smtClean="0">
                <a:solidFill>
                  <a:schemeClr val="tx1"/>
                </a:solidFill>
                <a:effectLst/>
                <a:latin typeface="+mn-lt"/>
                <a:ea typeface="+mn-ea"/>
                <a:cs typeface="+mn-cs"/>
              </a:rPr>
              <a:t>27*27</a:t>
            </a:r>
            <a:r>
              <a:rPr lang="zh-CN" altLang="en-US" sz="1200" b="0" i="0" kern="1200" dirty="0" smtClean="0">
                <a:solidFill>
                  <a:schemeClr val="tx1"/>
                </a:solidFill>
                <a:effectLst/>
                <a:latin typeface="+mn-lt"/>
                <a:ea typeface="+mn-ea"/>
                <a:cs typeface="+mn-cs"/>
              </a:rPr>
              <a:t>个卷积后的矩阵框，做</a:t>
            </a:r>
            <a:r>
              <a:rPr lang="en-US" altLang="zh-CN" sz="1200" b="0" i="0" kern="1200" dirty="0" smtClean="0">
                <a:solidFill>
                  <a:schemeClr val="tx1"/>
                </a:solidFill>
                <a:effectLst/>
                <a:latin typeface="+mn-lt"/>
                <a:ea typeface="+mn-ea"/>
                <a:cs typeface="+mn-cs"/>
              </a:rPr>
              <a:t>LRN</a:t>
            </a:r>
            <a:r>
              <a:rPr lang="zh-CN" altLang="en-US" sz="1200" b="0" i="0" kern="1200" dirty="0" smtClean="0">
                <a:solidFill>
                  <a:schemeClr val="tx1"/>
                </a:solidFill>
                <a:effectLst/>
                <a:latin typeface="+mn-lt"/>
                <a:ea typeface="+mn-ea"/>
                <a:cs typeface="+mn-cs"/>
              </a:rPr>
              <a:t>处理，然后</a:t>
            </a:r>
            <a:r>
              <a:rPr lang="en-US" altLang="zh-CN" sz="1200" b="0" i="0" kern="1200" dirty="0" smtClean="0">
                <a:solidFill>
                  <a:schemeClr val="tx1"/>
                </a:solidFill>
                <a:effectLst/>
                <a:latin typeface="+mn-lt"/>
                <a:ea typeface="+mn-ea"/>
                <a:cs typeface="+mn-cs"/>
              </a:rPr>
              <a:t>pooled</a:t>
            </a:r>
            <a:r>
              <a:rPr lang="zh-CN" altLang="en-US" sz="1200" b="0" i="0" kern="1200" dirty="0" smtClean="0">
                <a:solidFill>
                  <a:schemeClr val="tx1"/>
                </a:solidFill>
                <a:effectLst/>
                <a:latin typeface="+mn-lt"/>
                <a:ea typeface="+mn-ea"/>
                <a:cs typeface="+mn-cs"/>
              </a:rPr>
              <a:t>，池化以</a:t>
            </a:r>
            <a:r>
              <a:rPr lang="en-US" altLang="zh-CN" sz="1200" b="0" i="0" kern="1200" dirty="0" smtClean="0">
                <a:solidFill>
                  <a:schemeClr val="tx1"/>
                </a:solidFill>
                <a:effectLst/>
                <a:latin typeface="+mn-lt"/>
                <a:ea typeface="+mn-ea"/>
                <a:cs typeface="+mn-cs"/>
              </a:rPr>
              <a:t>3*3</a:t>
            </a:r>
            <a:r>
              <a:rPr lang="zh-CN" altLang="en-US" sz="1200" b="0" i="0" kern="1200" dirty="0" smtClean="0">
                <a:solidFill>
                  <a:schemeClr val="tx1"/>
                </a:solidFill>
                <a:effectLst/>
                <a:latin typeface="+mn-lt"/>
                <a:ea typeface="+mn-ea"/>
                <a:cs typeface="+mn-cs"/>
              </a:rPr>
              <a:t>矩形框，</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个</a:t>
            </a:r>
            <a:r>
              <a:rPr lang="en-US" altLang="zh-CN" sz="1200" b="0" i="0" kern="1200" dirty="0" smtClean="0">
                <a:solidFill>
                  <a:schemeClr val="tx1"/>
                </a:solidFill>
                <a:effectLst/>
                <a:latin typeface="+mn-lt"/>
                <a:ea typeface="+mn-ea"/>
                <a:cs typeface="+mn-cs"/>
              </a:rPr>
              <a:t>pixel</a:t>
            </a:r>
            <a:r>
              <a:rPr lang="zh-CN" altLang="en-US" sz="1200" b="0" i="0" kern="1200" dirty="0" smtClean="0">
                <a:solidFill>
                  <a:schemeClr val="tx1"/>
                </a:solidFill>
                <a:effectLst/>
                <a:latin typeface="+mn-lt"/>
                <a:ea typeface="+mn-ea"/>
                <a:cs typeface="+mn-cs"/>
              </a:rPr>
              <a:t>为步长，得到</a:t>
            </a:r>
            <a:r>
              <a:rPr lang="en-US" altLang="zh-CN" sz="1200" b="0" i="0" kern="1200" dirty="0" smtClean="0">
                <a:solidFill>
                  <a:schemeClr val="tx1"/>
                </a:solidFill>
                <a:effectLst/>
                <a:latin typeface="+mn-lt"/>
                <a:ea typeface="+mn-ea"/>
                <a:cs typeface="+mn-cs"/>
              </a:rPr>
              <a:t>256</a:t>
            </a:r>
            <a:r>
              <a:rPr lang="zh-CN" altLang="en-US" sz="1200" b="0" i="0" kern="1200" dirty="0" smtClean="0">
                <a:solidFill>
                  <a:schemeClr val="tx1"/>
                </a:solidFill>
                <a:effectLst/>
                <a:latin typeface="+mn-lt"/>
                <a:ea typeface="+mn-ea"/>
                <a:cs typeface="+mn-cs"/>
              </a:rPr>
              <a:t>个</a:t>
            </a:r>
            <a:r>
              <a:rPr lang="en-US" altLang="zh-CN" sz="1200" b="0" i="0" kern="1200" dirty="0" smtClean="0">
                <a:solidFill>
                  <a:schemeClr val="tx1"/>
                </a:solidFill>
                <a:effectLst/>
                <a:latin typeface="+mn-lt"/>
                <a:ea typeface="+mn-ea"/>
                <a:cs typeface="+mn-cs"/>
              </a:rPr>
              <a:t>13*13</a:t>
            </a:r>
            <a:r>
              <a:rPr lang="zh-CN" altLang="en-US" sz="1200" b="0" i="0" kern="1200" dirty="0" smtClean="0">
                <a:solidFill>
                  <a:schemeClr val="tx1"/>
                </a:solidFill>
                <a:effectLst/>
                <a:latin typeface="+mn-lt"/>
                <a:ea typeface="+mn-ea"/>
                <a:cs typeface="+mn-cs"/>
              </a:rPr>
              <a:t>个</a:t>
            </a:r>
            <a:r>
              <a:rPr lang="en-US" altLang="zh-CN" sz="1200" b="0" i="0" kern="1200" dirty="0" smtClean="0">
                <a:solidFill>
                  <a:schemeClr val="tx1"/>
                </a:solidFill>
                <a:effectLst/>
                <a:latin typeface="+mn-lt"/>
                <a:ea typeface="+mn-ea"/>
                <a:cs typeface="+mn-cs"/>
              </a:rPr>
              <a:t>features</a:t>
            </a:r>
            <a:r>
              <a:rPr lang="zh-CN" altLang="en-US"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第三层、第四层都没有</a:t>
            </a:r>
            <a:r>
              <a:rPr lang="en-US" altLang="zh-CN" sz="1200" b="0" i="0" kern="1200" dirty="0" smtClean="0">
                <a:solidFill>
                  <a:schemeClr val="tx1"/>
                </a:solidFill>
                <a:effectLst/>
                <a:latin typeface="+mn-lt"/>
                <a:ea typeface="+mn-ea"/>
                <a:cs typeface="+mn-cs"/>
              </a:rPr>
              <a:t>LRN</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pool</a:t>
            </a:r>
            <a:r>
              <a:rPr lang="zh-CN" altLang="en-US" sz="1200" b="0" i="0" kern="1200" dirty="0" smtClean="0">
                <a:solidFill>
                  <a:schemeClr val="tx1"/>
                </a:solidFill>
                <a:effectLst/>
                <a:latin typeface="+mn-lt"/>
                <a:ea typeface="+mn-ea"/>
                <a:cs typeface="+mn-cs"/>
              </a:rPr>
              <a:t>，第五层只有</a:t>
            </a:r>
            <a:r>
              <a:rPr lang="en-US" altLang="zh-CN" sz="1200" b="0" i="0" kern="1200" dirty="0" smtClean="0">
                <a:solidFill>
                  <a:schemeClr val="tx1"/>
                </a:solidFill>
                <a:effectLst/>
                <a:latin typeface="+mn-lt"/>
                <a:ea typeface="+mn-ea"/>
                <a:cs typeface="+mn-cs"/>
              </a:rPr>
              <a:t>pool</a:t>
            </a:r>
            <a:r>
              <a:rPr lang="zh-CN" altLang="en-US" sz="1200" b="0" i="0" kern="1200" dirty="0" smtClean="0">
                <a:solidFill>
                  <a:schemeClr val="tx1"/>
                </a:solidFill>
                <a:effectLst/>
                <a:latin typeface="+mn-lt"/>
                <a:ea typeface="+mn-ea"/>
                <a:cs typeface="+mn-cs"/>
              </a:rPr>
              <a:t>，其中第三层使用</a:t>
            </a:r>
            <a:r>
              <a:rPr lang="en-US" altLang="zh-CN" sz="1200" b="0" i="0" kern="1200" dirty="0" smtClean="0">
                <a:solidFill>
                  <a:schemeClr val="tx1"/>
                </a:solidFill>
                <a:effectLst/>
                <a:latin typeface="+mn-lt"/>
                <a:ea typeface="+mn-ea"/>
                <a:cs typeface="+mn-cs"/>
              </a:rPr>
              <a:t>384</a:t>
            </a:r>
            <a:r>
              <a:rPr lang="zh-CN" altLang="en-US" sz="1200" b="0" i="0" kern="1200" dirty="0" smtClean="0">
                <a:solidFill>
                  <a:schemeClr val="tx1"/>
                </a:solidFill>
                <a:effectLst/>
                <a:latin typeface="+mn-lt"/>
                <a:ea typeface="+mn-ea"/>
                <a:cs typeface="+mn-cs"/>
              </a:rPr>
              <a:t>个</a:t>
            </a:r>
            <a:r>
              <a:rPr lang="en-US" altLang="zh-CN" sz="1200" b="0" i="0" kern="1200" dirty="0" smtClean="0">
                <a:solidFill>
                  <a:schemeClr val="tx1"/>
                </a:solidFill>
                <a:effectLst/>
                <a:latin typeface="+mn-lt"/>
                <a:ea typeface="+mn-ea"/>
                <a:cs typeface="+mn-cs"/>
              </a:rPr>
              <a:t>kernels</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3*3*256</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pad_size</a:t>
            </a:r>
            <a:r>
              <a:rPr lang="en-US" altLang="zh-CN" sz="1200" b="0" i="0" kern="1200" dirty="0" smtClean="0">
                <a:solidFill>
                  <a:schemeClr val="tx1"/>
                </a:solidFill>
                <a:effectLst/>
                <a:latin typeface="+mn-lt"/>
                <a:ea typeface="+mn-ea"/>
                <a:cs typeface="+mn-cs"/>
              </a:rPr>
              <a:t>=(1,1),</a:t>
            </a:r>
            <a:r>
              <a:rPr lang="zh-CN" altLang="en-US" sz="1200" b="0" i="0" kern="1200" dirty="0" smtClean="0">
                <a:solidFill>
                  <a:schemeClr val="tx1"/>
                </a:solidFill>
                <a:effectLst/>
                <a:latin typeface="+mn-lt"/>
                <a:ea typeface="+mn-ea"/>
                <a:cs typeface="+mn-cs"/>
              </a:rPr>
              <a:t>得到</a:t>
            </a:r>
            <a:r>
              <a:rPr lang="en-US" altLang="zh-CN" sz="1200" b="0" i="0" kern="1200" dirty="0" smtClean="0">
                <a:solidFill>
                  <a:schemeClr val="tx1"/>
                </a:solidFill>
                <a:effectLst/>
                <a:latin typeface="+mn-lt"/>
                <a:ea typeface="+mn-ea"/>
                <a:cs typeface="+mn-cs"/>
              </a:rPr>
              <a:t>256*15*15</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kernel_size</a:t>
            </a:r>
            <a:r>
              <a:rPr lang="zh-CN" altLang="en-US" sz="1200" b="0" i="0" kern="1200" dirty="0" smtClean="0">
                <a:solidFill>
                  <a:schemeClr val="tx1"/>
                </a:solidFill>
                <a:effectLst/>
                <a:latin typeface="+mn-lt"/>
                <a:ea typeface="+mn-ea"/>
                <a:cs typeface="+mn-cs"/>
              </a:rPr>
              <a:t>为（</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以</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个</a:t>
            </a:r>
            <a:r>
              <a:rPr lang="en-US" altLang="zh-CN" sz="1200" b="0" i="0" kern="1200" dirty="0" smtClean="0">
                <a:solidFill>
                  <a:schemeClr val="tx1"/>
                </a:solidFill>
                <a:effectLst/>
                <a:latin typeface="+mn-lt"/>
                <a:ea typeface="+mn-ea"/>
                <a:cs typeface="+mn-cs"/>
              </a:rPr>
              <a:t>pixel</a:t>
            </a:r>
            <a:r>
              <a:rPr lang="zh-CN" altLang="en-US" sz="1200" b="0" i="0" kern="1200" dirty="0" smtClean="0">
                <a:solidFill>
                  <a:schemeClr val="tx1"/>
                </a:solidFill>
                <a:effectLst/>
                <a:latin typeface="+mn-lt"/>
                <a:ea typeface="+mn-ea"/>
                <a:cs typeface="+mn-cs"/>
              </a:rPr>
              <a:t>为步长，得到</a:t>
            </a:r>
            <a:r>
              <a:rPr lang="en-US" altLang="zh-CN" sz="1200" b="0" i="0" kern="1200" dirty="0" smtClean="0">
                <a:solidFill>
                  <a:schemeClr val="tx1"/>
                </a:solidFill>
                <a:effectLst/>
                <a:latin typeface="+mn-lt"/>
                <a:ea typeface="+mn-ea"/>
                <a:cs typeface="+mn-cs"/>
              </a:rPr>
              <a:t>384*13*13</a:t>
            </a:r>
            <a:r>
              <a:rPr lang="zh-CN" altLang="en-US" sz="1200" b="0" i="0" kern="1200" dirty="0" smtClean="0">
                <a:solidFill>
                  <a:schemeClr val="tx1"/>
                </a:solidFill>
                <a:effectLst/>
                <a:latin typeface="+mn-lt"/>
                <a:ea typeface="+mn-ea"/>
                <a:cs typeface="+mn-cs"/>
              </a:rPr>
              <a:t>）；第四层使用</a:t>
            </a:r>
            <a:r>
              <a:rPr lang="en-US" altLang="zh-CN" sz="1200" b="0" i="0" kern="1200" dirty="0" smtClean="0">
                <a:solidFill>
                  <a:schemeClr val="tx1"/>
                </a:solidFill>
                <a:effectLst/>
                <a:latin typeface="+mn-lt"/>
                <a:ea typeface="+mn-ea"/>
                <a:cs typeface="+mn-cs"/>
              </a:rPr>
              <a:t>384</a:t>
            </a:r>
            <a:r>
              <a:rPr lang="zh-CN" altLang="en-US" sz="1200" b="0" i="0" kern="1200" dirty="0" smtClean="0">
                <a:solidFill>
                  <a:schemeClr val="tx1"/>
                </a:solidFill>
                <a:effectLst/>
                <a:latin typeface="+mn-lt"/>
                <a:ea typeface="+mn-ea"/>
                <a:cs typeface="+mn-cs"/>
              </a:rPr>
              <a:t>个</a:t>
            </a:r>
            <a:r>
              <a:rPr lang="en-US" altLang="zh-CN" sz="1200" b="0" i="0" kern="1200" dirty="0" smtClean="0">
                <a:solidFill>
                  <a:schemeClr val="tx1"/>
                </a:solidFill>
                <a:effectLst/>
                <a:latin typeface="+mn-lt"/>
                <a:ea typeface="+mn-ea"/>
                <a:cs typeface="+mn-cs"/>
              </a:rPr>
              <a:t>kernels</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pad_size</a:t>
            </a:r>
            <a:r>
              <a:rPr lang="en-US" altLang="zh-CN" sz="1200" b="0" i="0" kern="1200" dirty="0" smtClean="0">
                <a:solidFill>
                  <a:schemeClr val="tx1"/>
                </a:solidFill>
                <a:effectLst/>
                <a:latin typeface="+mn-lt"/>
                <a:ea typeface="+mn-ea"/>
                <a:cs typeface="+mn-cs"/>
              </a:rPr>
              <a:t>(1,1)</a:t>
            </a:r>
            <a:r>
              <a:rPr lang="zh-CN" altLang="en-US" sz="1200" b="0" i="0" kern="1200" dirty="0" smtClean="0">
                <a:solidFill>
                  <a:schemeClr val="tx1"/>
                </a:solidFill>
                <a:effectLst/>
                <a:latin typeface="+mn-lt"/>
                <a:ea typeface="+mn-ea"/>
                <a:cs typeface="+mn-cs"/>
              </a:rPr>
              <a:t>得到</a:t>
            </a:r>
            <a:r>
              <a:rPr lang="en-US" altLang="zh-CN" sz="1200" b="0" i="0" kern="1200" dirty="0" smtClean="0">
                <a:solidFill>
                  <a:schemeClr val="tx1"/>
                </a:solidFill>
                <a:effectLst/>
                <a:latin typeface="+mn-lt"/>
                <a:ea typeface="+mn-ea"/>
                <a:cs typeface="+mn-cs"/>
              </a:rPr>
              <a:t>256*15*15</a:t>
            </a:r>
            <a:r>
              <a:rPr lang="zh-CN" altLang="en-US" sz="1200" b="0" i="0" kern="1200" dirty="0" smtClean="0">
                <a:solidFill>
                  <a:schemeClr val="tx1"/>
                </a:solidFill>
                <a:effectLst/>
                <a:latin typeface="+mn-lt"/>
                <a:ea typeface="+mn-ea"/>
                <a:cs typeface="+mn-cs"/>
              </a:rPr>
              <a:t>，核大小为（</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）步长为</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个</a:t>
            </a:r>
            <a:r>
              <a:rPr lang="en-US" altLang="zh-CN" sz="1200" b="0" i="0" kern="1200" dirty="0" smtClean="0">
                <a:solidFill>
                  <a:schemeClr val="tx1"/>
                </a:solidFill>
                <a:effectLst/>
                <a:latin typeface="+mn-lt"/>
                <a:ea typeface="+mn-ea"/>
                <a:cs typeface="+mn-cs"/>
              </a:rPr>
              <a:t>pixel</a:t>
            </a:r>
            <a:r>
              <a:rPr lang="zh-CN" altLang="en-US" sz="1200" b="0" i="0" kern="1200" dirty="0" smtClean="0">
                <a:solidFill>
                  <a:schemeClr val="tx1"/>
                </a:solidFill>
                <a:effectLst/>
                <a:latin typeface="+mn-lt"/>
                <a:ea typeface="+mn-ea"/>
                <a:cs typeface="+mn-cs"/>
              </a:rPr>
              <a:t>，得到</a:t>
            </a:r>
            <a:r>
              <a:rPr lang="en-US" altLang="zh-CN" sz="1200" b="0" i="0" kern="1200" dirty="0" smtClean="0">
                <a:solidFill>
                  <a:schemeClr val="tx1"/>
                </a:solidFill>
                <a:effectLst/>
                <a:latin typeface="+mn-lt"/>
                <a:ea typeface="+mn-ea"/>
                <a:cs typeface="+mn-cs"/>
              </a:rPr>
              <a:t>384*13*13</a:t>
            </a:r>
            <a:r>
              <a:rPr lang="zh-CN" altLang="en-US" sz="1200" b="0" i="0" kern="1200" dirty="0" smtClean="0">
                <a:solidFill>
                  <a:schemeClr val="tx1"/>
                </a:solidFill>
                <a:effectLst/>
                <a:latin typeface="+mn-lt"/>
                <a:ea typeface="+mn-ea"/>
                <a:cs typeface="+mn-cs"/>
              </a:rPr>
              <a:t>）；第五层使用</a:t>
            </a:r>
            <a:r>
              <a:rPr lang="en-US" altLang="zh-CN" sz="1200" b="0" i="0" kern="1200" dirty="0" smtClean="0">
                <a:solidFill>
                  <a:schemeClr val="tx1"/>
                </a:solidFill>
                <a:effectLst/>
                <a:latin typeface="+mn-lt"/>
                <a:ea typeface="+mn-ea"/>
                <a:cs typeface="+mn-cs"/>
              </a:rPr>
              <a:t>256</a:t>
            </a:r>
            <a:r>
              <a:rPr lang="zh-CN" altLang="en-US" sz="1200" b="0" i="0" kern="1200" dirty="0" smtClean="0">
                <a:solidFill>
                  <a:schemeClr val="tx1"/>
                </a:solidFill>
                <a:effectLst/>
                <a:latin typeface="+mn-lt"/>
                <a:ea typeface="+mn-ea"/>
                <a:cs typeface="+mn-cs"/>
              </a:rPr>
              <a:t>个</a:t>
            </a:r>
            <a:r>
              <a:rPr lang="en-US" altLang="zh-CN" sz="1200" b="0" i="0" kern="1200" dirty="0" smtClean="0">
                <a:solidFill>
                  <a:schemeClr val="tx1"/>
                </a:solidFill>
                <a:effectLst/>
                <a:latin typeface="+mn-lt"/>
                <a:ea typeface="+mn-ea"/>
                <a:cs typeface="+mn-cs"/>
              </a:rPr>
              <a:t>kernels</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pad_size</a:t>
            </a:r>
            <a:r>
              <a:rPr lang="en-US" altLang="zh-CN" sz="1200" b="0" i="0" kern="1200" dirty="0" smtClean="0">
                <a:solidFill>
                  <a:schemeClr val="tx1"/>
                </a:solidFill>
                <a:effectLst/>
                <a:latin typeface="+mn-lt"/>
                <a:ea typeface="+mn-ea"/>
                <a:cs typeface="+mn-cs"/>
              </a:rPr>
              <a:t>(1,1)</a:t>
            </a:r>
            <a:r>
              <a:rPr lang="zh-CN" altLang="en-US" sz="1200" b="0" i="0" kern="1200" dirty="0" smtClean="0">
                <a:solidFill>
                  <a:schemeClr val="tx1"/>
                </a:solidFill>
                <a:effectLst/>
                <a:latin typeface="+mn-lt"/>
                <a:ea typeface="+mn-ea"/>
                <a:cs typeface="+mn-cs"/>
              </a:rPr>
              <a:t>得到</a:t>
            </a:r>
            <a:r>
              <a:rPr lang="en-US" altLang="zh-CN" sz="1200" b="0" i="0" kern="1200" dirty="0" smtClean="0">
                <a:solidFill>
                  <a:schemeClr val="tx1"/>
                </a:solidFill>
                <a:effectLst/>
                <a:latin typeface="+mn-lt"/>
                <a:ea typeface="+mn-ea"/>
                <a:cs typeface="+mn-cs"/>
              </a:rPr>
              <a:t>384*15*15</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kernel_size</a:t>
            </a:r>
            <a:r>
              <a:rPr lang="en-US" altLang="zh-CN" sz="1200" b="0" i="0" kern="1200" dirty="0" smtClean="0">
                <a:solidFill>
                  <a:schemeClr val="tx1"/>
                </a:solidFill>
                <a:effectLst/>
                <a:latin typeface="+mn-lt"/>
                <a:ea typeface="+mn-ea"/>
                <a:cs typeface="+mn-cs"/>
              </a:rPr>
              <a:t>(3,3)</a:t>
            </a:r>
            <a:r>
              <a:rPr lang="zh-CN" altLang="en-US" sz="1200" b="0" i="0" kern="1200" dirty="0" smtClean="0">
                <a:solidFill>
                  <a:schemeClr val="tx1"/>
                </a:solidFill>
                <a:effectLst/>
                <a:latin typeface="+mn-lt"/>
                <a:ea typeface="+mn-ea"/>
                <a:cs typeface="+mn-cs"/>
              </a:rPr>
              <a:t>，得到</a:t>
            </a:r>
            <a:r>
              <a:rPr lang="en-US" altLang="zh-CN" sz="1200" b="0" i="0" kern="1200" dirty="0" smtClean="0">
                <a:solidFill>
                  <a:schemeClr val="tx1"/>
                </a:solidFill>
                <a:effectLst/>
                <a:latin typeface="+mn-lt"/>
                <a:ea typeface="+mn-ea"/>
                <a:cs typeface="+mn-cs"/>
              </a:rPr>
              <a:t>256*13*13</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pool_size</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）步长</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个</a:t>
            </a:r>
            <a:r>
              <a:rPr lang="en-US" altLang="zh-CN" sz="1200" b="0" i="0" kern="1200" dirty="0" smtClean="0">
                <a:solidFill>
                  <a:schemeClr val="tx1"/>
                </a:solidFill>
                <a:effectLst/>
                <a:latin typeface="+mn-lt"/>
                <a:ea typeface="+mn-ea"/>
                <a:cs typeface="+mn-cs"/>
              </a:rPr>
              <a:t>pixels</a:t>
            </a:r>
            <a:r>
              <a:rPr lang="zh-CN" altLang="en-US" sz="1200" b="0" i="0" kern="1200" dirty="0" smtClean="0">
                <a:solidFill>
                  <a:schemeClr val="tx1"/>
                </a:solidFill>
                <a:effectLst/>
                <a:latin typeface="+mn-lt"/>
                <a:ea typeface="+mn-ea"/>
                <a:cs typeface="+mn-cs"/>
              </a:rPr>
              <a:t>，得到</a:t>
            </a:r>
            <a:r>
              <a:rPr lang="en-US" altLang="zh-CN" sz="1200" b="0" i="0" kern="1200" dirty="0" smtClean="0">
                <a:solidFill>
                  <a:schemeClr val="tx1"/>
                </a:solidFill>
                <a:effectLst/>
                <a:latin typeface="+mn-lt"/>
                <a:ea typeface="+mn-ea"/>
                <a:cs typeface="+mn-cs"/>
              </a:rPr>
              <a:t>256*6*6</a:t>
            </a:r>
            <a:r>
              <a:rPr lang="zh-CN" altLang="en-US"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全连接层： 前两层分别有</a:t>
            </a:r>
            <a:r>
              <a:rPr lang="en-US" altLang="zh-CN" sz="1200" b="0" i="0" kern="1200" dirty="0" smtClean="0">
                <a:solidFill>
                  <a:schemeClr val="tx1"/>
                </a:solidFill>
                <a:effectLst/>
                <a:latin typeface="+mn-lt"/>
                <a:ea typeface="+mn-ea"/>
                <a:cs typeface="+mn-cs"/>
              </a:rPr>
              <a:t>4096</a:t>
            </a:r>
            <a:r>
              <a:rPr lang="zh-CN" altLang="en-US" sz="1200" b="0" i="0" kern="1200" dirty="0" smtClean="0">
                <a:solidFill>
                  <a:schemeClr val="tx1"/>
                </a:solidFill>
                <a:effectLst/>
                <a:latin typeface="+mn-lt"/>
                <a:ea typeface="+mn-ea"/>
                <a:cs typeface="+mn-cs"/>
              </a:rPr>
              <a:t>个神经元，最后输出</a:t>
            </a:r>
            <a:r>
              <a:rPr lang="en-US" altLang="zh-CN" sz="1200" b="0" i="0" kern="1200" dirty="0" err="1" smtClean="0">
                <a:solidFill>
                  <a:schemeClr val="tx1"/>
                </a:solidFill>
                <a:effectLst/>
                <a:latin typeface="+mn-lt"/>
                <a:ea typeface="+mn-ea"/>
                <a:cs typeface="+mn-cs"/>
              </a:rPr>
              <a:t>softmax</a:t>
            </a:r>
            <a:r>
              <a:rPr lang="zh-CN" altLang="en-US" sz="1200" b="0" i="0" kern="1200" dirty="0" smtClean="0">
                <a:solidFill>
                  <a:schemeClr val="tx1"/>
                </a:solidFill>
                <a:effectLst/>
                <a:latin typeface="+mn-lt"/>
                <a:ea typeface="+mn-ea"/>
                <a:cs typeface="+mn-cs"/>
              </a:rPr>
              <a:t>为</a:t>
            </a:r>
            <a:r>
              <a:rPr lang="en-US" altLang="zh-CN" sz="1200" b="0" i="0" kern="1200" dirty="0" smtClean="0">
                <a:solidFill>
                  <a:schemeClr val="tx1"/>
                </a:solidFill>
                <a:effectLst/>
                <a:latin typeface="+mn-lt"/>
                <a:ea typeface="+mn-ea"/>
                <a:cs typeface="+mn-cs"/>
              </a:rPr>
              <a:t>1000</a:t>
            </a:r>
            <a:r>
              <a:rPr lang="zh-CN" altLang="en-US" sz="1200" b="0" i="0" kern="1200" dirty="0" smtClean="0">
                <a:solidFill>
                  <a:schemeClr val="tx1"/>
                </a:solidFill>
                <a:effectLst/>
                <a:latin typeface="+mn-lt"/>
                <a:ea typeface="+mn-ea"/>
                <a:cs typeface="+mn-cs"/>
              </a:rPr>
              <a:t>个（</a:t>
            </a:r>
            <a:r>
              <a:rPr lang="en-US" altLang="zh-CN" sz="1200" b="0" i="0" kern="1200" dirty="0" err="1" smtClean="0">
                <a:solidFill>
                  <a:schemeClr val="tx1"/>
                </a:solidFill>
                <a:effectLst/>
                <a:latin typeface="+mn-lt"/>
                <a:ea typeface="+mn-ea"/>
                <a:cs typeface="+mn-cs"/>
              </a:rPr>
              <a:t>ImageNet</a:t>
            </a:r>
            <a:r>
              <a:rPr lang="zh-CN" altLang="en-US" sz="1200" b="0" i="0" kern="1200" dirty="0" smtClean="0">
                <a:solidFill>
                  <a:schemeClr val="tx1"/>
                </a:solidFill>
                <a:effectLst/>
                <a:latin typeface="+mn-lt"/>
                <a:ea typeface="+mn-ea"/>
                <a:cs typeface="+mn-cs"/>
              </a:rPr>
              <a:t>），注意</a:t>
            </a:r>
            <a:r>
              <a:rPr lang="en-US" altLang="zh-CN" sz="1200" b="0" i="0" kern="1200" dirty="0" err="1" smtClean="0">
                <a:solidFill>
                  <a:schemeClr val="tx1"/>
                </a:solidFill>
                <a:effectLst/>
                <a:latin typeface="+mn-lt"/>
                <a:ea typeface="+mn-ea"/>
                <a:cs typeface="+mn-cs"/>
              </a:rPr>
              <a:t>caffe</a:t>
            </a:r>
            <a:r>
              <a:rPr lang="zh-CN" altLang="en-US" sz="1200" b="0" i="0" kern="1200" dirty="0" smtClean="0">
                <a:solidFill>
                  <a:schemeClr val="tx1"/>
                </a:solidFill>
                <a:effectLst/>
                <a:latin typeface="+mn-lt"/>
                <a:ea typeface="+mn-ea"/>
                <a:cs typeface="+mn-cs"/>
              </a:rPr>
              <a:t>图中全连接层中有</a:t>
            </a:r>
            <a:r>
              <a:rPr lang="en-US" altLang="zh-CN" sz="1200" b="0" i="0" kern="1200" dirty="0" err="1" smtClean="0">
                <a:solidFill>
                  <a:schemeClr val="tx1"/>
                </a:solidFill>
                <a:effectLst/>
                <a:latin typeface="+mn-lt"/>
                <a:ea typeface="+mn-ea"/>
                <a:cs typeface="+mn-cs"/>
              </a:rPr>
              <a:t>relu</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dropout</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innerProduct</a:t>
            </a:r>
            <a:r>
              <a:rPr lang="zh-CN" altLang="en-US" sz="1200" b="0" i="0" kern="1200" dirty="0" smtClean="0">
                <a:solidFill>
                  <a:schemeClr val="tx1"/>
                </a:solidFill>
                <a:effectLst/>
                <a:latin typeface="+mn-lt"/>
                <a:ea typeface="+mn-ea"/>
                <a:cs typeface="+mn-cs"/>
              </a:rPr>
              <a:t>。</a:t>
            </a:r>
            <a:endParaRPr lang="zh-CN" altLang="en-US" sz="1200" b="0" i="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F0D236BC-0687-E046-9102-AD4C75C398A3}" type="slidenum">
              <a:rPr kumimoji="1" lang="zh-CN" altLang="en-US" smtClean="0"/>
              <a:t>6</a:t>
            </a:fld>
            <a:endParaRPr kumimoji="1" lang="zh-CN" altLang="en-US"/>
          </a:p>
        </p:txBody>
      </p:sp>
    </p:spTree>
    <p:extLst>
      <p:ext uri="{BB962C8B-B14F-4D97-AF65-F5344CB8AC3E}">
        <p14:creationId xmlns:p14="http://schemas.microsoft.com/office/powerpoint/2010/main" val="14822705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smtClean="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F0D236BC-0687-E046-9102-AD4C75C398A3}" type="slidenum">
              <a:rPr kumimoji="1" lang="zh-CN" altLang="en-US" smtClean="0"/>
              <a:t>42</a:t>
            </a:fld>
            <a:endParaRPr kumimoji="1" lang="zh-CN" altLang="en-US"/>
          </a:p>
        </p:txBody>
      </p:sp>
    </p:spTree>
    <p:extLst>
      <p:ext uri="{BB962C8B-B14F-4D97-AF65-F5344CB8AC3E}">
        <p14:creationId xmlns:p14="http://schemas.microsoft.com/office/powerpoint/2010/main" val="768788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基于</a:t>
            </a:r>
            <a:r>
              <a:rPr lang="en-US" altLang="zh-CN" sz="1200" b="0" i="0" kern="1200" dirty="0" smtClean="0">
                <a:solidFill>
                  <a:schemeClr val="tx1"/>
                </a:solidFill>
                <a:effectLst/>
                <a:latin typeface="+mn-lt"/>
                <a:ea typeface="+mn-ea"/>
                <a:cs typeface="+mn-cs"/>
              </a:rPr>
              <a:t>CIFAR-10</a:t>
            </a:r>
            <a:r>
              <a:rPr lang="zh-CN" altLang="en-US" sz="1200" b="0" i="0" kern="1200" dirty="0" smtClean="0">
                <a:solidFill>
                  <a:schemeClr val="tx1"/>
                </a:solidFill>
                <a:effectLst/>
                <a:latin typeface="+mn-lt"/>
                <a:ea typeface="+mn-ea"/>
                <a:cs typeface="+mn-cs"/>
              </a:rPr>
              <a:t>的四层卷积网络在</a:t>
            </a:r>
            <a:r>
              <a:rPr lang="en-US" altLang="zh-CN" sz="1200" b="0" i="0" kern="1200" dirty="0" err="1" smtClean="0">
                <a:solidFill>
                  <a:schemeClr val="tx1"/>
                </a:solidFill>
                <a:effectLst/>
                <a:latin typeface="+mn-lt"/>
                <a:ea typeface="+mn-ea"/>
                <a:cs typeface="+mn-cs"/>
              </a:rPr>
              <a:t>tanh</a:t>
            </a:r>
            <a:r>
              <a:rPr lang="zh-CN" altLang="en-US" sz="1200" b="0" i="0" kern="1200" dirty="0" smtClean="0">
                <a:solidFill>
                  <a:schemeClr val="tx1"/>
                </a:solidFill>
                <a:effectLst/>
                <a:latin typeface="+mn-lt"/>
                <a:ea typeface="+mn-ea"/>
                <a:cs typeface="+mn-cs"/>
              </a:rPr>
              <a:t>和</a:t>
            </a:r>
            <a:r>
              <a:rPr lang="en-US" altLang="zh-CN" sz="1200" b="0" i="0" kern="1200" dirty="0" err="1" smtClean="0">
                <a:solidFill>
                  <a:schemeClr val="tx1"/>
                </a:solidFill>
                <a:effectLst/>
                <a:latin typeface="+mn-lt"/>
                <a:ea typeface="+mn-ea"/>
                <a:cs typeface="+mn-cs"/>
              </a:rPr>
              <a:t>ReLU</a:t>
            </a:r>
            <a:r>
              <a:rPr lang="zh-CN" altLang="en-US" sz="1200" b="0" i="0" kern="1200" dirty="0" smtClean="0">
                <a:solidFill>
                  <a:schemeClr val="tx1"/>
                </a:solidFill>
                <a:effectLst/>
                <a:latin typeface="+mn-lt"/>
                <a:ea typeface="+mn-ea"/>
                <a:cs typeface="+mn-cs"/>
              </a:rPr>
              <a:t>达到</a:t>
            </a:r>
            <a:r>
              <a:rPr lang="en-US" altLang="zh-CN" sz="1200" b="0" i="0" kern="1200" dirty="0" smtClean="0">
                <a:solidFill>
                  <a:schemeClr val="tx1"/>
                </a:solidFill>
                <a:effectLst/>
                <a:latin typeface="+mn-lt"/>
                <a:ea typeface="+mn-ea"/>
                <a:cs typeface="+mn-cs"/>
              </a:rPr>
              <a:t>25%</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training error</a:t>
            </a:r>
            <a:r>
              <a:rPr lang="zh-CN" altLang="en-US" sz="1200" b="0" i="0" kern="1200" dirty="0" smtClean="0">
                <a:solidFill>
                  <a:schemeClr val="tx1"/>
                </a:solidFill>
                <a:effectLst/>
                <a:latin typeface="+mn-lt"/>
                <a:ea typeface="+mn-ea"/>
                <a:cs typeface="+mn-cs"/>
              </a:rPr>
              <a:t>的迭代次数</a:t>
            </a: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使用</a:t>
            </a:r>
            <a:r>
              <a:rPr lang="en-US" altLang="zh-CN" sz="1200" b="0" i="0" kern="1200" dirty="0" err="1" smtClean="0">
                <a:solidFill>
                  <a:schemeClr val="tx1"/>
                </a:solidFill>
                <a:effectLst/>
                <a:latin typeface="+mn-lt"/>
                <a:ea typeface="+mn-ea"/>
                <a:cs typeface="+mn-cs"/>
              </a:rPr>
              <a:t>ReLU</a:t>
            </a:r>
            <a:r>
              <a:rPr lang="en-US" altLang="zh-CN" sz="1200" b="0" i="0" kern="1200" dirty="0" smtClean="0">
                <a:solidFill>
                  <a:schemeClr val="tx1"/>
                </a:solidFill>
                <a:effectLst/>
                <a:latin typeface="+mn-lt"/>
                <a:ea typeface="+mn-ea"/>
                <a:cs typeface="+mn-cs"/>
              </a:rPr>
              <a:t> f(x)=max(0,x)</a:t>
            </a:r>
            <a:r>
              <a:rPr lang="zh-CN" altLang="en-US" sz="1200" b="0" i="0" kern="1200" dirty="0" smtClean="0">
                <a:solidFill>
                  <a:schemeClr val="tx1"/>
                </a:solidFill>
                <a:effectLst/>
                <a:latin typeface="+mn-lt"/>
                <a:ea typeface="+mn-ea"/>
                <a:cs typeface="+mn-cs"/>
              </a:rPr>
              <a:t>后，你会发现激活函数之后的值没有了</a:t>
            </a:r>
            <a:r>
              <a:rPr lang="en-US" altLang="zh-CN" sz="1200" b="0" i="0" kern="1200" dirty="0" err="1" smtClean="0">
                <a:solidFill>
                  <a:schemeClr val="tx1"/>
                </a:solidFill>
                <a:effectLst/>
                <a:latin typeface="+mn-lt"/>
                <a:ea typeface="+mn-ea"/>
                <a:cs typeface="+mn-cs"/>
              </a:rPr>
              <a:t>tanh</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sigmoid</a:t>
            </a:r>
            <a:r>
              <a:rPr lang="zh-CN" altLang="en-US" sz="1200" b="0" i="0" kern="1200" dirty="0" smtClean="0">
                <a:solidFill>
                  <a:schemeClr val="tx1"/>
                </a:solidFill>
                <a:effectLst/>
                <a:latin typeface="+mn-lt"/>
                <a:ea typeface="+mn-ea"/>
                <a:cs typeface="+mn-cs"/>
              </a:rPr>
              <a:t>函数那样有一个值域区间，所以一般在</a:t>
            </a:r>
            <a:r>
              <a:rPr lang="en-US" altLang="zh-CN" sz="1200" b="0" i="0" kern="1200" dirty="0" err="1" smtClean="0">
                <a:solidFill>
                  <a:schemeClr val="tx1"/>
                </a:solidFill>
                <a:effectLst/>
                <a:latin typeface="+mn-lt"/>
                <a:ea typeface="+mn-ea"/>
                <a:cs typeface="+mn-cs"/>
              </a:rPr>
              <a:t>ReLU</a:t>
            </a:r>
            <a:r>
              <a:rPr lang="zh-CN" altLang="en-US" sz="1200" b="0" i="0" kern="1200" dirty="0" smtClean="0">
                <a:solidFill>
                  <a:schemeClr val="tx1"/>
                </a:solidFill>
                <a:effectLst/>
                <a:latin typeface="+mn-lt"/>
                <a:ea typeface="+mn-ea"/>
                <a:cs typeface="+mn-cs"/>
              </a:rPr>
              <a:t>之后会做一个</a:t>
            </a:r>
            <a:r>
              <a:rPr lang="en-US" altLang="zh-CN" sz="1200" b="0" i="0" kern="1200" dirty="0" smtClean="0">
                <a:solidFill>
                  <a:schemeClr val="tx1"/>
                </a:solidFill>
                <a:effectLst/>
                <a:latin typeface="+mn-lt"/>
                <a:ea typeface="+mn-ea"/>
                <a:cs typeface="+mn-cs"/>
              </a:rPr>
              <a:t>normalization</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LRU</a:t>
            </a:r>
            <a:r>
              <a:rPr lang="zh-CN" altLang="en-US" sz="1200" b="0" i="0" kern="1200" dirty="0" smtClean="0">
                <a:solidFill>
                  <a:schemeClr val="tx1"/>
                </a:solidFill>
                <a:effectLst/>
                <a:latin typeface="+mn-lt"/>
                <a:ea typeface="+mn-ea"/>
                <a:cs typeface="+mn-cs"/>
              </a:rPr>
              <a:t>就由文中提出（这里不确定，应该是提出？）一种方法，在神经科学中有个概念叫“</a:t>
            </a:r>
            <a:r>
              <a:rPr lang="en-US" altLang="zh-CN" sz="1200" b="0" i="0" kern="1200" dirty="0" smtClean="0">
                <a:solidFill>
                  <a:schemeClr val="tx1"/>
                </a:solidFill>
                <a:effectLst/>
                <a:latin typeface="+mn-lt"/>
                <a:ea typeface="+mn-ea"/>
                <a:cs typeface="+mn-cs"/>
              </a:rPr>
              <a:t>Lateral inhibition”</a:t>
            </a:r>
            <a:r>
              <a:rPr lang="zh-CN" altLang="en-US" sz="1200" b="0" i="0" kern="1200" dirty="0" smtClean="0">
                <a:solidFill>
                  <a:schemeClr val="tx1"/>
                </a:solidFill>
                <a:effectLst/>
                <a:latin typeface="+mn-lt"/>
                <a:ea typeface="+mn-ea"/>
                <a:cs typeface="+mn-cs"/>
              </a:rPr>
              <a:t>，讲的是活跃的神经元对它周边神经元的影响</a:t>
            </a:r>
          </a:p>
          <a:p>
            <a:endParaRPr lang="zh-CN" altLang="en-US"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Response normalization reduces our top-1 and top-5 error rates by 1.4% and 1.2%</a:t>
            </a:r>
            <a:endParaRPr lang="zh-CN" altLang="en-US"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F0D236BC-0687-E046-9102-AD4C75C398A3}" type="slidenum">
              <a:rPr kumimoji="1" lang="zh-CN" altLang="en-US" smtClean="0"/>
              <a:t>7</a:t>
            </a:fld>
            <a:endParaRPr kumimoji="1" lang="zh-CN" altLang="en-US"/>
          </a:p>
        </p:txBody>
      </p:sp>
    </p:spTree>
    <p:extLst>
      <p:ext uri="{BB962C8B-B14F-4D97-AF65-F5344CB8AC3E}">
        <p14:creationId xmlns:p14="http://schemas.microsoft.com/office/powerpoint/2010/main" val="1515049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基于</a:t>
            </a:r>
            <a:r>
              <a:rPr lang="en-US" altLang="zh-CN" sz="1200" b="0" i="0" kern="1200" dirty="0" smtClean="0">
                <a:solidFill>
                  <a:schemeClr val="tx1"/>
                </a:solidFill>
                <a:effectLst/>
                <a:latin typeface="+mn-lt"/>
                <a:ea typeface="+mn-ea"/>
                <a:cs typeface="+mn-cs"/>
              </a:rPr>
              <a:t>CIFAR-10</a:t>
            </a:r>
            <a:r>
              <a:rPr lang="zh-CN" altLang="en-US" sz="1200" b="0" i="0" kern="1200" dirty="0" smtClean="0">
                <a:solidFill>
                  <a:schemeClr val="tx1"/>
                </a:solidFill>
                <a:effectLst/>
                <a:latin typeface="+mn-lt"/>
                <a:ea typeface="+mn-ea"/>
                <a:cs typeface="+mn-cs"/>
              </a:rPr>
              <a:t>的四层卷积网络在</a:t>
            </a:r>
            <a:r>
              <a:rPr lang="en-US" altLang="zh-CN" sz="1200" b="0" i="0" kern="1200" dirty="0" err="1" smtClean="0">
                <a:solidFill>
                  <a:schemeClr val="tx1"/>
                </a:solidFill>
                <a:effectLst/>
                <a:latin typeface="+mn-lt"/>
                <a:ea typeface="+mn-ea"/>
                <a:cs typeface="+mn-cs"/>
              </a:rPr>
              <a:t>tanh</a:t>
            </a:r>
            <a:r>
              <a:rPr lang="zh-CN" altLang="en-US" sz="1200" b="0" i="0" kern="1200" dirty="0" smtClean="0">
                <a:solidFill>
                  <a:schemeClr val="tx1"/>
                </a:solidFill>
                <a:effectLst/>
                <a:latin typeface="+mn-lt"/>
                <a:ea typeface="+mn-ea"/>
                <a:cs typeface="+mn-cs"/>
              </a:rPr>
              <a:t>和</a:t>
            </a:r>
            <a:r>
              <a:rPr lang="en-US" altLang="zh-CN" sz="1200" b="0" i="0" kern="1200" dirty="0" err="1" smtClean="0">
                <a:solidFill>
                  <a:schemeClr val="tx1"/>
                </a:solidFill>
                <a:effectLst/>
                <a:latin typeface="+mn-lt"/>
                <a:ea typeface="+mn-ea"/>
                <a:cs typeface="+mn-cs"/>
              </a:rPr>
              <a:t>ReLU</a:t>
            </a:r>
            <a:r>
              <a:rPr lang="zh-CN" altLang="en-US" sz="1200" b="0" i="0" kern="1200" dirty="0" smtClean="0">
                <a:solidFill>
                  <a:schemeClr val="tx1"/>
                </a:solidFill>
                <a:effectLst/>
                <a:latin typeface="+mn-lt"/>
                <a:ea typeface="+mn-ea"/>
                <a:cs typeface="+mn-cs"/>
              </a:rPr>
              <a:t>达到</a:t>
            </a:r>
            <a:r>
              <a:rPr lang="en-US" altLang="zh-CN" sz="1200" b="0" i="0" kern="1200" dirty="0" smtClean="0">
                <a:solidFill>
                  <a:schemeClr val="tx1"/>
                </a:solidFill>
                <a:effectLst/>
                <a:latin typeface="+mn-lt"/>
                <a:ea typeface="+mn-ea"/>
                <a:cs typeface="+mn-cs"/>
              </a:rPr>
              <a:t>25%</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training error</a:t>
            </a:r>
            <a:r>
              <a:rPr lang="zh-CN" altLang="en-US" sz="1200" b="0" i="0" kern="1200" dirty="0" smtClean="0">
                <a:solidFill>
                  <a:schemeClr val="tx1"/>
                </a:solidFill>
                <a:effectLst/>
                <a:latin typeface="+mn-lt"/>
                <a:ea typeface="+mn-ea"/>
                <a:cs typeface="+mn-cs"/>
              </a:rPr>
              <a:t>的迭代次数</a:t>
            </a: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使用</a:t>
            </a:r>
            <a:r>
              <a:rPr lang="en-US" altLang="zh-CN" sz="1200" b="0" i="0" kern="1200" dirty="0" err="1" smtClean="0">
                <a:solidFill>
                  <a:schemeClr val="tx1"/>
                </a:solidFill>
                <a:effectLst/>
                <a:latin typeface="+mn-lt"/>
                <a:ea typeface="+mn-ea"/>
                <a:cs typeface="+mn-cs"/>
              </a:rPr>
              <a:t>ReLU</a:t>
            </a:r>
            <a:r>
              <a:rPr lang="en-US" altLang="zh-CN" sz="1200" b="0" i="0" kern="1200" dirty="0" smtClean="0">
                <a:solidFill>
                  <a:schemeClr val="tx1"/>
                </a:solidFill>
                <a:effectLst/>
                <a:latin typeface="+mn-lt"/>
                <a:ea typeface="+mn-ea"/>
                <a:cs typeface="+mn-cs"/>
              </a:rPr>
              <a:t> f(x)=max(0,x)</a:t>
            </a:r>
            <a:r>
              <a:rPr lang="zh-CN" altLang="en-US" sz="1200" b="0" i="0" kern="1200" dirty="0" smtClean="0">
                <a:solidFill>
                  <a:schemeClr val="tx1"/>
                </a:solidFill>
                <a:effectLst/>
                <a:latin typeface="+mn-lt"/>
                <a:ea typeface="+mn-ea"/>
                <a:cs typeface="+mn-cs"/>
              </a:rPr>
              <a:t>后，你会发现激活函数之后的值没有了</a:t>
            </a:r>
            <a:r>
              <a:rPr lang="en-US" altLang="zh-CN" sz="1200" b="0" i="0" kern="1200" dirty="0" err="1" smtClean="0">
                <a:solidFill>
                  <a:schemeClr val="tx1"/>
                </a:solidFill>
                <a:effectLst/>
                <a:latin typeface="+mn-lt"/>
                <a:ea typeface="+mn-ea"/>
                <a:cs typeface="+mn-cs"/>
              </a:rPr>
              <a:t>tanh</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sigmoid</a:t>
            </a:r>
            <a:r>
              <a:rPr lang="zh-CN" altLang="en-US" sz="1200" b="0" i="0" kern="1200" dirty="0" smtClean="0">
                <a:solidFill>
                  <a:schemeClr val="tx1"/>
                </a:solidFill>
                <a:effectLst/>
                <a:latin typeface="+mn-lt"/>
                <a:ea typeface="+mn-ea"/>
                <a:cs typeface="+mn-cs"/>
              </a:rPr>
              <a:t>函数那样有一个值域区间，所以一般在</a:t>
            </a:r>
            <a:r>
              <a:rPr lang="en-US" altLang="zh-CN" sz="1200" b="0" i="0" kern="1200" dirty="0" err="1" smtClean="0">
                <a:solidFill>
                  <a:schemeClr val="tx1"/>
                </a:solidFill>
                <a:effectLst/>
                <a:latin typeface="+mn-lt"/>
                <a:ea typeface="+mn-ea"/>
                <a:cs typeface="+mn-cs"/>
              </a:rPr>
              <a:t>ReLU</a:t>
            </a:r>
            <a:r>
              <a:rPr lang="zh-CN" altLang="en-US" sz="1200" b="0" i="0" kern="1200" dirty="0" smtClean="0">
                <a:solidFill>
                  <a:schemeClr val="tx1"/>
                </a:solidFill>
                <a:effectLst/>
                <a:latin typeface="+mn-lt"/>
                <a:ea typeface="+mn-ea"/>
                <a:cs typeface="+mn-cs"/>
              </a:rPr>
              <a:t>之后会做一个</a:t>
            </a:r>
            <a:r>
              <a:rPr lang="en-US" altLang="zh-CN" sz="1200" b="0" i="0" kern="1200" dirty="0" smtClean="0">
                <a:solidFill>
                  <a:schemeClr val="tx1"/>
                </a:solidFill>
                <a:effectLst/>
                <a:latin typeface="+mn-lt"/>
                <a:ea typeface="+mn-ea"/>
                <a:cs typeface="+mn-cs"/>
              </a:rPr>
              <a:t>normalization</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LRU</a:t>
            </a:r>
            <a:r>
              <a:rPr lang="zh-CN" altLang="en-US" sz="1200" b="0" i="0" kern="1200" dirty="0" smtClean="0">
                <a:solidFill>
                  <a:schemeClr val="tx1"/>
                </a:solidFill>
                <a:effectLst/>
                <a:latin typeface="+mn-lt"/>
                <a:ea typeface="+mn-ea"/>
                <a:cs typeface="+mn-cs"/>
              </a:rPr>
              <a:t>就由文中提出（这里不确定，应该是提出？）一种方法，在神经科学中有个概念叫“</a:t>
            </a:r>
            <a:r>
              <a:rPr lang="en-US" altLang="zh-CN" sz="1200" b="0" i="0" kern="1200" dirty="0" smtClean="0">
                <a:solidFill>
                  <a:schemeClr val="tx1"/>
                </a:solidFill>
                <a:effectLst/>
                <a:latin typeface="+mn-lt"/>
                <a:ea typeface="+mn-ea"/>
                <a:cs typeface="+mn-cs"/>
              </a:rPr>
              <a:t>Lateral inhibition”</a:t>
            </a:r>
            <a:r>
              <a:rPr lang="zh-CN" altLang="en-US" sz="1200" b="0" i="0" kern="1200" dirty="0" smtClean="0">
                <a:solidFill>
                  <a:schemeClr val="tx1"/>
                </a:solidFill>
                <a:effectLst/>
                <a:latin typeface="+mn-lt"/>
                <a:ea typeface="+mn-ea"/>
                <a:cs typeface="+mn-cs"/>
              </a:rPr>
              <a:t>，讲的是活跃的神经元对它周边神经元的影响</a:t>
            </a:r>
          </a:p>
          <a:p>
            <a:endParaRPr lang="zh-CN" altLang="en-US"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Response normalization reduces our top-1 and top-5 error rates by 1.4% and 1.2%</a:t>
            </a:r>
            <a:endParaRPr lang="zh-CN" altLang="en-US"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F0D236BC-0687-E046-9102-AD4C75C398A3}" type="slidenum">
              <a:rPr kumimoji="1" lang="zh-CN" altLang="en-US" smtClean="0"/>
              <a:t>8</a:t>
            </a:fld>
            <a:endParaRPr kumimoji="1" lang="zh-CN" altLang="en-US"/>
          </a:p>
        </p:txBody>
      </p:sp>
    </p:spTree>
    <p:extLst>
      <p:ext uri="{BB962C8B-B14F-4D97-AF65-F5344CB8AC3E}">
        <p14:creationId xmlns:p14="http://schemas.microsoft.com/office/powerpoint/2010/main" val="1181997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F0D236BC-0687-E046-9102-AD4C75C398A3}" type="slidenum">
              <a:rPr kumimoji="1" lang="zh-CN" altLang="en-US" smtClean="0"/>
              <a:t>9</a:t>
            </a:fld>
            <a:endParaRPr kumimoji="1" lang="zh-CN" altLang="en-US"/>
          </a:p>
        </p:txBody>
      </p:sp>
    </p:spTree>
    <p:extLst>
      <p:ext uri="{BB962C8B-B14F-4D97-AF65-F5344CB8AC3E}">
        <p14:creationId xmlns:p14="http://schemas.microsoft.com/office/powerpoint/2010/main" val="1553971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Inception module</a:t>
            </a:r>
            <a:r>
              <a:rPr lang="zh-CN" altLang="en-US" sz="1200" b="0" i="0" kern="1200" dirty="0" smtClean="0">
                <a:solidFill>
                  <a:schemeClr val="tx1"/>
                </a:solidFill>
                <a:effectLst/>
                <a:latin typeface="+mn-lt"/>
                <a:ea typeface="+mn-ea"/>
                <a:cs typeface="+mn-cs"/>
              </a:rPr>
              <a:t>的提出主要考虑多个不同</a:t>
            </a:r>
            <a:r>
              <a:rPr lang="en-US" altLang="zh-CN" sz="1200" b="0" i="0" kern="1200" dirty="0" smtClean="0">
                <a:solidFill>
                  <a:schemeClr val="tx1"/>
                </a:solidFill>
                <a:effectLst/>
                <a:latin typeface="+mn-lt"/>
                <a:ea typeface="+mn-ea"/>
                <a:cs typeface="+mn-cs"/>
              </a:rPr>
              <a:t>size</a:t>
            </a:r>
            <a:r>
              <a:rPr lang="zh-CN" altLang="en-US" sz="1200" b="0" i="0" kern="1200" dirty="0" smtClean="0">
                <a:solidFill>
                  <a:schemeClr val="tx1"/>
                </a:solidFill>
                <a:effectLst/>
                <a:latin typeface="+mn-lt"/>
                <a:ea typeface="+mn-ea"/>
                <a:cs typeface="+mn-cs"/>
              </a:rPr>
              <a:t>的卷积核能够</a:t>
            </a:r>
            <a:r>
              <a:rPr lang="en-US" altLang="zh-CN" sz="1200" b="0" i="0" kern="1200" dirty="0" smtClean="0">
                <a:solidFill>
                  <a:schemeClr val="tx1"/>
                </a:solidFill>
                <a:effectLst/>
                <a:latin typeface="+mn-lt"/>
                <a:ea typeface="+mn-ea"/>
                <a:cs typeface="+mn-cs"/>
              </a:rPr>
              <a:t>hold</a:t>
            </a:r>
            <a:r>
              <a:rPr lang="zh-CN" altLang="en-US" sz="1200" b="0" i="0" kern="1200" dirty="0" smtClean="0">
                <a:solidFill>
                  <a:schemeClr val="tx1"/>
                </a:solidFill>
                <a:effectLst/>
                <a:latin typeface="+mn-lt"/>
                <a:ea typeface="+mn-ea"/>
                <a:cs typeface="+mn-cs"/>
              </a:rPr>
              <a:t>图像当中不同</a:t>
            </a:r>
            <a:r>
              <a:rPr lang="en-US" altLang="zh-CN" sz="1200" b="0" i="0" kern="1200" dirty="0" smtClean="0">
                <a:solidFill>
                  <a:schemeClr val="tx1"/>
                </a:solidFill>
                <a:effectLst/>
                <a:latin typeface="+mn-lt"/>
                <a:ea typeface="+mn-ea"/>
                <a:cs typeface="+mn-cs"/>
              </a:rPr>
              <a:t>cluster</a:t>
            </a:r>
            <a:r>
              <a:rPr lang="zh-CN" altLang="en-US" sz="1200" b="0" i="0" kern="1200" dirty="0" smtClean="0">
                <a:solidFill>
                  <a:schemeClr val="tx1"/>
                </a:solidFill>
                <a:effectLst/>
                <a:latin typeface="+mn-lt"/>
                <a:ea typeface="+mn-ea"/>
                <a:cs typeface="+mn-cs"/>
              </a:rPr>
              <a:t>的信息，为方便计算，</a:t>
            </a:r>
            <a:r>
              <a:rPr lang="en-US" altLang="zh-CN" sz="1200" b="0" i="0" kern="1200" dirty="0" smtClean="0">
                <a:solidFill>
                  <a:schemeClr val="tx1"/>
                </a:solidFill>
                <a:effectLst/>
                <a:latin typeface="+mn-lt"/>
                <a:ea typeface="+mn-ea"/>
                <a:cs typeface="+mn-cs"/>
              </a:rPr>
              <a:t>paper</a:t>
            </a:r>
            <a:r>
              <a:rPr lang="zh-CN" altLang="en-US" sz="1200" b="0" i="0" kern="1200" dirty="0" smtClean="0">
                <a:solidFill>
                  <a:schemeClr val="tx1"/>
                </a:solidFill>
                <a:effectLst/>
                <a:latin typeface="+mn-lt"/>
                <a:ea typeface="+mn-ea"/>
                <a:cs typeface="+mn-cs"/>
              </a:rPr>
              <a:t>中分别使用</a:t>
            </a:r>
            <a:r>
              <a:rPr lang="en-US" altLang="zh-CN" sz="1200" b="0" i="0" kern="1200" dirty="0" smtClean="0">
                <a:solidFill>
                  <a:schemeClr val="tx1"/>
                </a:solidFill>
                <a:effectLst/>
                <a:latin typeface="+mn-lt"/>
                <a:ea typeface="+mn-ea"/>
                <a:cs typeface="+mn-cs"/>
              </a:rPr>
              <a:t>1*1</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3*3</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5*5</a:t>
            </a:r>
            <a:r>
              <a:rPr lang="zh-CN" altLang="en-US" sz="1200" b="0" i="0" kern="1200" dirty="0" smtClean="0">
                <a:solidFill>
                  <a:schemeClr val="tx1"/>
                </a:solidFill>
                <a:effectLst/>
                <a:latin typeface="+mn-lt"/>
                <a:ea typeface="+mn-ea"/>
                <a:cs typeface="+mn-cs"/>
              </a:rPr>
              <a:t>，同时加入</a:t>
            </a:r>
            <a:r>
              <a:rPr lang="en-US" altLang="zh-CN" sz="1200" b="0" i="0" kern="1200" dirty="0" smtClean="0">
                <a:solidFill>
                  <a:schemeClr val="tx1"/>
                </a:solidFill>
                <a:effectLst/>
                <a:latin typeface="+mn-lt"/>
                <a:ea typeface="+mn-ea"/>
                <a:cs typeface="+mn-cs"/>
              </a:rPr>
              <a:t>3*3 max pooling</a:t>
            </a:r>
            <a:r>
              <a:rPr lang="zh-CN" altLang="en-US" sz="1200" b="0" i="0" kern="1200" dirty="0" smtClean="0">
                <a:solidFill>
                  <a:schemeClr val="tx1"/>
                </a:solidFill>
                <a:effectLst/>
                <a:latin typeface="+mn-lt"/>
                <a:ea typeface="+mn-ea"/>
                <a:cs typeface="+mn-cs"/>
              </a:rPr>
              <a:t>模块。 然而这里存在一个很大的计算隐患，每一层</a:t>
            </a:r>
            <a:r>
              <a:rPr lang="en-US" altLang="zh-CN" sz="1200" b="0" i="0" kern="1200" dirty="0" smtClean="0">
                <a:solidFill>
                  <a:schemeClr val="tx1"/>
                </a:solidFill>
                <a:effectLst/>
                <a:latin typeface="+mn-lt"/>
                <a:ea typeface="+mn-ea"/>
                <a:cs typeface="+mn-cs"/>
              </a:rPr>
              <a:t>Inception module</a:t>
            </a:r>
            <a:r>
              <a:rPr lang="zh-CN" altLang="en-US" sz="1200" b="0" i="0" kern="1200" dirty="0" smtClean="0">
                <a:solidFill>
                  <a:schemeClr val="tx1"/>
                </a:solidFill>
                <a:effectLst/>
                <a:latin typeface="+mn-lt"/>
                <a:ea typeface="+mn-ea"/>
                <a:cs typeface="+mn-cs"/>
              </a:rPr>
              <a:t>的输出的</a:t>
            </a:r>
            <a:r>
              <a:rPr lang="en-US" altLang="zh-CN" sz="1200" b="0" i="0" kern="1200" dirty="0" smtClean="0">
                <a:solidFill>
                  <a:schemeClr val="tx1"/>
                </a:solidFill>
                <a:effectLst/>
                <a:latin typeface="+mn-lt"/>
                <a:ea typeface="+mn-ea"/>
                <a:cs typeface="+mn-cs"/>
              </a:rPr>
              <a:t>filters</a:t>
            </a:r>
            <a:r>
              <a:rPr lang="zh-CN" altLang="en-US" sz="1200" b="0" i="0" kern="1200" dirty="0" smtClean="0">
                <a:solidFill>
                  <a:schemeClr val="tx1"/>
                </a:solidFill>
                <a:effectLst/>
                <a:latin typeface="+mn-lt"/>
                <a:ea typeface="+mn-ea"/>
                <a:cs typeface="+mn-cs"/>
              </a:rPr>
              <a:t>将是分支所有</a:t>
            </a:r>
            <a:r>
              <a:rPr lang="en-US" altLang="zh-CN" sz="1200" b="0" i="0" kern="1200" dirty="0" smtClean="0">
                <a:solidFill>
                  <a:schemeClr val="tx1"/>
                </a:solidFill>
                <a:effectLst/>
                <a:latin typeface="+mn-lt"/>
                <a:ea typeface="+mn-ea"/>
                <a:cs typeface="+mn-cs"/>
              </a:rPr>
              <a:t>filters</a:t>
            </a:r>
            <a:r>
              <a:rPr lang="zh-CN" altLang="en-US" sz="1200" b="0" i="0" kern="1200" dirty="0" smtClean="0">
                <a:solidFill>
                  <a:schemeClr val="tx1"/>
                </a:solidFill>
                <a:effectLst/>
                <a:latin typeface="+mn-lt"/>
                <a:ea typeface="+mn-ea"/>
                <a:cs typeface="+mn-cs"/>
              </a:rPr>
              <a:t>数量的综合，经过多层之后，最终</a:t>
            </a:r>
            <a:r>
              <a:rPr lang="en-US" altLang="zh-CN" sz="1200" b="0" i="0" kern="1200" dirty="0" smtClean="0">
                <a:solidFill>
                  <a:schemeClr val="tx1"/>
                </a:solidFill>
                <a:effectLst/>
                <a:latin typeface="+mn-lt"/>
                <a:ea typeface="+mn-ea"/>
                <a:cs typeface="+mn-cs"/>
              </a:rPr>
              <a:t>model</a:t>
            </a:r>
            <a:r>
              <a:rPr lang="zh-CN" altLang="en-US" sz="1200" b="0" i="0" kern="1200" dirty="0" smtClean="0">
                <a:solidFill>
                  <a:schemeClr val="tx1"/>
                </a:solidFill>
                <a:effectLst/>
                <a:latin typeface="+mn-lt"/>
                <a:ea typeface="+mn-ea"/>
                <a:cs typeface="+mn-cs"/>
              </a:rPr>
              <a:t>的数量将会变得巨大，</a:t>
            </a:r>
            <a:r>
              <a:rPr lang="en-US" altLang="zh-CN" sz="1200" b="0" i="0" kern="1200" dirty="0" smtClean="0">
                <a:solidFill>
                  <a:schemeClr val="tx1"/>
                </a:solidFill>
                <a:effectLst/>
                <a:latin typeface="+mn-lt"/>
                <a:ea typeface="+mn-ea"/>
                <a:cs typeface="+mn-cs"/>
              </a:rPr>
              <a:t>naive</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inception</a:t>
            </a:r>
            <a:r>
              <a:rPr lang="zh-CN" altLang="en-US" sz="1200" b="0" i="0" kern="1200" dirty="0" smtClean="0">
                <a:solidFill>
                  <a:schemeClr val="tx1"/>
                </a:solidFill>
                <a:effectLst/>
                <a:latin typeface="+mn-lt"/>
                <a:ea typeface="+mn-ea"/>
                <a:cs typeface="+mn-cs"/>
              </a:rPr>
              <a:t>会对计算资源有更大的依赖。</a:t>
            </a:r>
            <a:endParaRPr lang="zh-CN" altLang="en-US" sz="1200" b="0" i="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F0D236BC-0687-E046-9102-AD4C75C398A3}" type="slidenum">
              <a:rPr kumimoji="1" lang="zh-CN" altLang="en-US" smtClean="0"/>
              <a:t>10</a:t>
            </a:fld>
            <a:endParaRPr kumimoji="1" lang="zh-CN" altLang="en-US"/>
          </a:p>
        </p:txBody>
      </p:sp>
    </p:spTree>
    <p:extLst>
      <p:ext uri="{BB962C8B-B14F-4D97-AF65-F5344CB8AC3E}">
        <p14:creationId xmlns:p14="http://schemas.microsoft.com/office/powerpoint/2010/main" val="3017313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Inception module</a:t>
            </a:r>
            <a:r>
              <a:rPr lang="zh-CN" altLang="en-US" sz="1200" b="0" i="0" kern="1200" dirty="0" smtClean="0">
                <a:solidFill>
                  <a:schemeClr val="tx1"/>
                </a:solidFill>
                <a:effectLst/>
                <a:latin typeface="+mn-lt"/>
                <a:ea typeface="+mn-ea"/>
                <a:cs typeface="+mn-cs"/>
              </a:rPr>
              <a:t>的提出主要考虑多个不同</a:t>
            </a:r>
            <a:r>
              <a:rPr lang="en-US" altLang="zh-CN" sz="1200" b="0" i="0" kern="1200" dirty="0" smtClean="0">
                <a:solidFill>
                  <a:schemeClr val="tx1"/>
                </a:solidFill>
                <a:effectLst/>
                <a:latin typeface="+mn-lt"/>
                <a:ea typeface="+mn-ea"/>
                <a:cs typeface="+mn-cs"/>
              </a:rPr>
              <a:t>size</a:t>
            </a:r>
            <a:r>
              <a:rPr lang="zh-CN" altLang="en-US" sz="1200" b="0" i="0" kern="1200" dirty="0" smtClean="0">
                <a:solidFill>
                  <a:schemeClr val="tx1"/>
                </a:solidFill>
                <a:effectLst/>
                <a:latin typeface="+mn-lt"/>
                <a:ea typeface="+mn-ea"/>
                <a:cs typeface="+mn-cs"/>
              </a:rPr>
              <a:t>的卷积核能够</a:t>
            </a:r>
            <a:r>
              <a:rPr lang="en-US" altLang="zh-CN" sz="1200" b="0" i="0" kern="1200" dirty="0" smtClean="0">
                <a:solidFill>
                  <a:schemeClr val="tx1"/>
                </a:solidFill>
                <a:effectLst/>
                <a:latin typeface="+mn-lt"/>
                <a:ea typeface="+mn-ea"/>
                <a:cs typeface="+mn-cs"/>
              </a:rPr>
              <a:t>hold</a:t>
            </a:r>
            <a:r>
              <a:rPr lang="zh-CN" altLang="en-US" sz="1200" b="0" i="0" kern="1200" dirty="0" smtClean="0">
                <a:solidFill>
                  <a:schemeClr val="tx1"/>
                </a:solidFill>
                <a:effectLst/>
                <a:latin typeface="+mn-lt"/>
                <a:ea typeface="+mn-ea"/>
                <a:cs typeface="+mn-cs"/>
              </a:rPr>
              <a:t>图像当中不同</a:t>
            </a:r>
            <a:r>
              <a:rPr lang="en-US" altLang="zh-CN" sz="1200" b="0" i="0" kern="1200" dirty="0" smtClean="0">
                <a:solidFill>
                  <a:schemeClr val="tx1"/>
                </a:solidFill>
                <a:effectLst/>
                <a:latin typeface="+mn-lt"/>
                <a:ea typeface="+mn-ea"/>
                <a:cs typeface="+mn-cs"/>
              </a:rPr>
              <a:t>cluster</a:t>
            </a:r>
            <a:r>
              <a:rPr lang="zh-CN" altLang="en-US" sz="1200" b="0" i="0" kern="1200" dirty="0" smtClean="0">
                <a:solidFill>
                  <a:schemeClr val="tx1"/>
                </a:solidFill>
                <a:effectLst/>
                <a:latin typeface="+mn-lt"/>
                <a:ea typeface="+mn-ea"/>
                <a:cs typeface="+mn-cs"/>
              </a:rPr>
              <a:t>的信息，为方便计算，</a:t>
            </a:r>
            <a:r>
              <a:rPr lang="en-US" altLang="zh-CN" sz="1200" b="0" i="0" kern="1200" dirty="0" smtClean="0">
                <a:solidFill>
                  <a:schemeClr val="tx1"/>
                </a:solidFill>
                <a:effectLst/>
                <a:latin typeface="+mn-lt"/>
                <a:ea typeface="+mn-ea"/>
                <a:cs typeface="+mn-cs"/>
              </a:rPr>
              <a:t>paper</a:t>
            </a:r>
            <a:r>
              <a:rPr lang="zh-CN" altLang="en-US" sz="1200" b="0" i="0" kern="1200" dirty="0" smtClean="0">
                <a:solidFill>
                  <a:schemeClr val="tx1"/>
                </a:solidFill>
                <a:effectLst/>
                <a:latin typeface="+mn-lt"/>
                <a:ea typeface="+mn-ea"/>
                <a:cs typeface="+mn-cs"/>
              </a:rPr>
              <a:t>中分别使用</a:t>
            </a:r>
            <a:r>
              <a:rPr lang="en-US" altLang="zh-CN" sz="1200" b="0" i="0" kern="1200" dirty="0" smtClean="0">
                <a:solidFill>
                  <a:schemeClr val="tx1"/>
                </a:solidFill>
                <a:effectLst/>
                <a:latin typeface="+mn-lt"/>
                <a:ea typeface="+mn-ea"/>
                <a:cs typeface="+mn-cs"/>
              </a:rPr>
              <a:t>1*1</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3*3</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5*5</a:t>
            </a:r>
            <a:r>
              <a:rPr lang="zh-CN" altLang="en-US" sz="1200" b="0" i="0" kern="1200" dirty="0" smtClean="0">
                <a:solidFill>
                  <a:schemeClr val="tx1"/>
                </a:solidFill>
                <a:effectLst/>
                <a:latin typeface="+mn-lt"/>
                <a:ea typeface="+mn-ea"/>
                <a:cs typeface="+mn-cs"/>
              </a:rPr>
              <a:t>，同时加入</a:t>
            </a:r>
            <a:r>
              <a:rPr lang="en-US" altLang="zh-CN" sz="1200" b="0" i="0" kern="1200" dirty="0" smtClean="0">
                <a:solidFill>
                  <a:schemeClr val="tx1"/>
                </a:solidFill>
                <a:effectLst/>
                <a:latin typeface="+mn-lt"/>
                <a:ea typeface="+mn-ea"/>
                <a:cs typeface="+mn-cs"/>
              </a:rPr>
              <a:t>3*3 max pooling</a:t>
            </a:r>
            <a:r>
              <a:rPr lang="zh-CN" altLang="en-US" sz="1200" b="0" i="0" kern="1200" dirty="0" smtClean="0">
                <a:solidFill>
                  <a:schemeClr val="tx1"/>
                </a:solidFill>
                <a:effectLst/>
                <a:latin typeface="+mn-lt"/>
                <a:ea typeface="+mn-ea"/>
                <a:cs typeface="+mn-cs"/>
              </a:rPr>
              <a:t>模块。 然而这里存在一个很大的计算隐患，每一层</a:t>
            </a:r>
            <a:r>
              <a:rPr lang="en-US" altLang="zh-CN" sz="1200" b="0" i="0" kern="1200" dirty="0" smtClean="0">
                <a:solidFill>
                  <a:schemeClr val="tx1"/>
                </a:solidFill>
                <a:effectLst/>
                <a:latin typeface="+mn-lt"/>
                <a:ea typeface="+mn-ea"/>
                <a:cs typeface="+mn-cs"/>
              </a:rPr>
              <a:t>Inception module</a:t>
            </a:r>
            <a:r>
              <a:rPr lang="zh-CN" altLang="en-US" sz="1200" b="0" i="0" kern="1200" dirty="0" smtClean="0">
                <a:solidFill>
                  <a:schemeClr val="tx1"/>
                </a:solidFill>
                <a:effectLst/>
                <a:latin typeface="+mn-lt"/>
                <a:ea typeface="+mn-ea"/>
                <a:cs typeface="+mn-cs"/>
              </a:rPr>
              <a:t>的输出的</a:t>
            </a:r>
            <a:r>
              <a:rPr lang="en-US" altLang="zh-CN" sz="1200" b="0" i="0" kern="1200" dirty="0" smtClean="0">
                <a:solidFill>
                  <a:schemeClr val="tx1"/>
                </a:solidFill>
                <a:effectLst/>
                <a:latin typeface="+mn-lt"/>
                <a:ea typeface="+mn-ea"/>
                <a:cs typeface="+mn-cs"/>
              </a:rPr>
              <a:t>filters</a:t>
            </a:r>
            <a:r>
              <a:rPr lang="zh-CN" altLang="en-US" sz="1200" b="0" i="0" kern="1200" dirty="0" smtClean="0">
                <a:solidFill>
                  <a:schemeClr val="tx1"/>
                </a:solidFill>
                <a:effectLst/>
                <a:latin typeface="+mn-lt"/>
                <a:ea typeface="+mn-ea"/>
                <a:cs typeface="+mn-cs"/>
              </a:rPr>
              <a:t>将是分支所有</a:t>
            </a:r>
            <a:r>
              <a:rPr lang="en-US" altLang="zh-CN" sz="1200" b="0" i="0" kern="1200" dirty="0" smtClean="0">
                <a:solidFill>
                  <a:schemeClr val="tx1"/>
                </a:solidFill>
                <a:effectLst/>
                <a:latin typeface="+mn-lt"/>
                <a:ea typeface="+mn-ea"/>
                <a:cs typeface="+mn-cs"/>
              </a:rPr>
              <a:t>filters</a:t>
            </a:r>
            <a:r>
              <a:rPr lang="zh-CN" altLang="en-US" sz="1200" b="0" i="0" kern="1200" dirty="0" smtClean="0">
                <a:solidFill>
                  <a:schemeClr val="tx1"/>
                </a:solidFill>
                <a:effectLst/>
                <a:latin typeface="+mn-lt"/>
                <a:ea typeface="+mn-ea"/>
                <a:cs typeface="+mn-cs"/>
              </a:rPr>
              <a:t>数量的综合，经过多层之后，最终</a:t>
            </a:r>
            <a:r>
              <a:rPr lang="en-US" altLang="zh-CN" sz="1200" b="0" i="0" kern="1200" dirty="0" smtClean="0">
                <a:solidFill>
                  <a:schemeClr val="tx1"/>
                </a:solidFill>
                <a:effectLst/>
                <a:latin typeface="+mn-lt"/>
                <a:ea typeface="+mn-ea"/>
                <a:cs typeface="+mn-cs"/>
              </a:rPr>
              <a:t>model</a:t>
            </a:r>
            <a:r>
              <a:rPr lang="zh-CN" altLang="en-US" sz="1200" b="0" i="0" kern="1200" dirty="0" smtClean="0">
                <a:solidFill>
                  <a:schemeClr val="tx1"/>
                </a:solidFill>
                <a:effectLst/>
                <a:latin typeface="+mn-lt"/>
                <a:ea typeface="+mn-ea"/>
                <a:cs typeface="+mn-cs"/>
              </a:rPr>
              <a:t>的数量将会变得巨大，</a:t>
            </a:r>
            <a:r>
              <a:rPr lang="en-US" altLang="zh-CN" sz="1200" b="0" i="0" kern="1200" dirty="0" smtClean="0">
                <a:solidFill>
                  <a:schemeClr val="tx1"/>
                </a:solidFill>
                <a:effectLst/>
                <a:latin typeface="+mn-lt"/>
                <a:ea typeface="+mn-ea"/>
                <a:cs typeface="+mn-cs"/>
              </a:rPr>
              <a:t>naive</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inception</a:t>
            </a:r>
            <a:r>
              <a:rPr lang="zh-CN" altLang="en-US" sz="1200" b="0" i="0" kern="1200" dirty="0" smtClean="0">
                <a:solidFill>
                  <a:schemeClr val="tx1"/>
                </a:solidFill>
                <a:effectLst/>
                <a:latin typeface="+mn-lt"/>
                <a:ea typeface="+mn-ea"/>
                <a:cs typeface="+mn-cs"/>
              </a:rPr>
              <a:t>会对计算资源有更大的依赖。</a:t>
            </a:r>
          </a:p>
          <a:p>
            <a:r>
              <a:rPr lang="zh-CN" altLang="en-US" sz="1200" b="0" i="0" kern="1200" dirty="0" smtClean="0">
                <a:solidFill>
                  <a:schemeClr val="tx1"/>
                </a:solidFill>
                <a:effectLst/>
                <a:latin typeface="+mn-lt"/>
                <a:ea typeface="+mn-ea"/>
                <a:cs typeface="+mn-cs"/>
              </a:rPr>
              <a:t> 前面我们有提到</a:t>
            </a:r>
            <a:r>
              <a:rPr lang="en-US" altLang="zh-CN" sz="1200" b="0" i="0" kern="1200" dirty="0" smtClean="0">
                <a:solidFill>
                  <a:schemeClr val="tx1"/>
                </a:solidFill>
                <a:effectLst/>
                <a:latin typeface="+mn-lt"/>
                <a:ea typeface="+mn-ea"/>
                <a:cs typeface="+mn-cs"/>
              </a:rPr>
              <a:t>Network-in-Network</a:t>
            </a:r>
            <a:r>
              <a:rPr lang="zh-CN" altLang="en-US" sz="1200" b="0" i="0" kern="1200" dirty="0" smtClean="0">
                <a:solidFill>
                  <a:schemeClr val="tx1"/>
                </a:solidFill>
                <a:effectLst/>
                <a:latin typeface="+mn-lt"/>
                <a:ea typeface="+mn-ea"/>
                <a:cs typeface="+mn-cs"/>
              </a:rPr>
              <a:t>模型，</a:t>
            </a:r>
            <a:r>
              <a:rPr lang="en-US" altLang="zh-CN" sz="1200" b="0" i="0" kern="1200" dirty="0" smtClean="0">
                <a:solidFill>
                  <a:schemeClr val="tx1"/>
                </a:solidFill>
                <a:effectLst/>
                <a:latin typeface="+mn-lt"/>
                <a:ea typeface="+mn-ea"/>
                <a:cs typeface="+mn-cs"/>
              </a:rPr>
              <a:t>1*1</a:t>
            </a:r>
            <a:r>
              <a:rPr lang="zh-CN" altLang="en-US" sz="1200" b="0" i="0" kern="1200" dirty="0" smtClean="0">
                <a:solidFill>
                  <a:schemeClr val="tx1"/>
                </a:solidFill>
                <a:effectLst/>
                <a:latin typeface="+mn-lt"/>
                <a:ea typeface="+mn-ea"/>
                <a:cs typeface="+mn-cs"/>
              </a:rPr>
              <a:t>的模型能够有效进行降维（使用更少的来表达尽可能多的信息），所以文章提出了”</a:t>
            </a:r>
            <a:r>
              <a:rPr lang="en-US" altLang="zh-CN" sz="1200" b="0" i="0" kern="1200" dirty="0" smtClean="0">
                <a:solidFill>
                  <a:schemeClr val="tx1"/>
                </a:solidFill>
                <a:effectLst/>
                <a:latin typeface="+mn-lt"/>
                <a:ea typeface="+mn-ea"/>
                <a:cs typeface="+mn-cs"/>
              </a:rPr>
              <a:t>Inception module with dimension reduction”,</a:t>
            </a:r>
            <a:r>
              <a:rPr lang="zh-CN" altLang="en-US" sz="1200" b="0" i="0" kern="1200" dirty="0" smtClean="0">
                <a:solidFill>
                  <a:schemeClr val="tx1"/>
                </a:solidFill>
                <a:effectLst/>
                <a:latin typeface="+mn-lt"/>
                <a:ea typeface="+mn-ea"/>
                <a:cs typeface="+mn-cs"/>
              </a:rPr>
              <a:t>在不损失模型特征表示能力的前提下，尽量减少</a:t>
            </a:r>
            <a:r>
              <a:rPr lang="en-US" altLang="zh-CN" sz="1200" b="0" i="0" kern="1200" dirty="0" smtClean="0">
                <a:solidFill>
                  <a:schemeClr val="tx1"/>
                </a:solidFill>
                <a:effectLst/>
                <a:latin typeface="+mn-lt"/>
                <a:ea typeface="+mn-ea"/>
                <a:cs typeface="+mn-cs"/>
              </a:rPr>
              <a:t>filters</a:t>
            </a:r>
            <a:r>
              <a:rPr lang="zh-CN" altLang="en-US" sz="1200" b="0" i="0" kern="1200" dirty="0" smtClean="0">
                <a:solidFill>
                  <a:schemeClr val="tx1"/>
                </a:solidFill>
                <a:effectLst/>
                <a:latin typeface="+mn-lt"/>
                <a:ea typeface="+mn-ea"/>
                <a:cs typeface="+mn-cs"/>
              </a:rPr>
              <a:t>的数量，达到减少</a:t>
            </a:r>
            <a:r>
              <a:rPr lang="en-US" altLang="zh-CN" sz="1200" b="0" i="0" kern="1200" dirty="0" smtClean="0">
                <a:solidFill>
                  <a:schemeClr val="tx1"/>
                </a:solidFill>
                <a:effectLst/>
                <a:latin typeface="+mn-lt"/>
                <a:ea typeface="+mn-ea"/>
                <a:cs typeface="+mn-cs"/>
              </a:rPr>
              <a:t>model</a:t>
            </a:r>
            <a:r>
              <a:rPr lang="zh-CN" altLang="en-US" sz="1200" b="0" i="0" kern="1200" dirty="0" smtClean="0">
                <a:solidFill>
                  <a:schemeClr val="tx1"/>
                </a:solidFill>
                <a:effectLst/>
                <a:latin typeface="+mn-lt"/>
                <a:ea typeface="+mn-ea"/>
                <a:cs typeface="+mn-cs"/>
              </a:rPr>
              <a:t>复杂度的目的：</a:t>
            </a:r>
            <a:endParaRPr lang="zh-CN" altLang="en-US" sz="1200" b="0" i="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F0D236BC-0687-E046-9102-AD4C75C398A3}" type="slidenum">
              <a:rPr kumimoji="1" lang="zh-CN" altLang="en-US" smtClean="0"/>
              <a:t>11</a:t>
            </a:fld>
            <a:endParaRPr kumimoji="1" lang="zh-CN" altLang="en-US"/>
          </a:p>
        </p:txBody>
      </p:sp>
    </p:spTree>
    <p:extLst>
      <p:ext uri="{BB962C8B-B14F-4D97-AF65-F5344CB8AC3E}">
        <p14:creationId xmlns:p14="http://schemas.microsoft.com/office/powerpoint/2010/main" val="311130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dirty="0"/>
              <a:t>10/13/16</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dirty="0"/>
              <a:pPr/>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C033E54A-A8CA-48C1-9504-691B58049D29}" type="datetimeFigureOut">
              <a:rPr lang="en-US" dirty="0"/>
              <a:t>10/13/16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B5F6C806-BBF7-471C-9527-881CE2266695}" type="datetimeFigureOut">
              <a:rPr lang="en-US" dirty="0"/>
              <a:t>10/13/16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78C94063-DF36-4330-A365-08DA1FA5B7D6}" type="datetimeFigureOut">
              <a:rPr lang="en-US" dirty="0"/>
              <a:t>10/13/16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908A7C6C-0F39-4D70-8E8D-FE5B9C95FA73}" type="datetimeFigureOut">
              <a:rPr lang="en-US" dirty="0"/>
              <a:t>10/13/16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DFCFA4AC-08CC-42CE-BD01-C191750A04EC}" type="datetimeFigureOut">
              <a:rPr lang="en-US" dirty="0"/>
              <a:t>10/13/16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zh-CN" altLang="en-US" smtClean="0"/>
              <a:t>单击此处编辑母版文本样式</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1BA7A723-92A7-435B-B681-F25B092FEFEB}" type="datetimeFigureOut">
              <a:rPr lang="en-US" dirty="0"/>
              <a:t>10/13/16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4F170639-886C-4FCF-9EAB-ABB5DA3F3F4A}" type="datetimeFigureOut">
              <a:rPr lang="en-US" dirty="0"/>
              <a:t>10/13/16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dirty="0"/>
              <a:t>10/13/16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6F53789A-C914-4DB1-8815-80B5EC7335C5}" type="datetimeFigureOut">
              <a:rPr lang="en-US" dirty="0"/>
              <a:t>10/13/16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0" y="0"/>
            <a:ext cx="1129284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5E6440AA-91A0-436F-8FDB-C0F939DCAE21}" type="datetimeFigureOut">
              <a:rPr lang="en-US" dirty="0"/>
              <a:t>10/13/16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E59FD0C-5451-4CA0-86AF-E70AE3279989}" type="datetimeFigureOut">
              <a:rPr lang="en-US" dirty="0"/>
              <a:t>10/13/16</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tflearn/tflearn/blob/master/examples/images/googlenet.py" TargetMode="External"/><Relationship Id="rId4" Type="http://schemas.openxmlformats.org/officeDocument/2006/relationships/image" Target="../media/image15.tiff"/><Relationship Id="rId5" Type="http://schemas.openxmlformats.org/officeDocument/2006/relationships/image" Target="../media/image16.png"/><Relationship Id="rId6"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tiff"/><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spark-mler/WorkWithTensorflow/tree/master/cv_bot/models/pretrain_inference" TargetMode="External"/><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2.tiff"/></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anishathalye/neural-style" TargetMode="External"/><Relationship Id="rId4" Type="http://schemas.openxmlformats.org/officeDocument/2006/relationships/hyperlink" Target="https://github.com/jcjohnson/neural-style" TargetMode="External"/><Relationship Id="rId5" Type="http://schemas.openxmlformats.org/officeDocument/2006/relationships/image" Target="../media/image23.tiff"/><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chuanli11/CNNMRF" TargetMode="External"/><Relationship Id="rId4" Type="http://schemas.openxmlformats.org/officeDocument/2006/relationships/image" Target="../media/image24.tiff"/><Relationship Id="rId5" Type="http://schemas.openxmlformats.org/officeDocument/2006/relationships/image" Target="../media/image25.tiff"/><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jpg"/><Relationship Id="rId5" Type="http://schemas.openxmlformats.org/officeDocument/2006/relationships/image" Target="../media/image28.jpg"/><Relationship Id="rId6" Type="http://schemas.openxmlformats.org/officeDocument/2006/relationships/image" Target="../media/image29.jpg"/><Relationship Id="rId7" Type="http://schemas.openxmlformats.org/officeDocument/2006/relationships/image" Target="../media/image30.jpg"/><Relationship Id="rId8" Type="http://schemas.openxmlformats.org/officeDocument/2006/relationships/image" Target="../media/image31.jpg"/><Relationship Id="rId9" Type="http://schemas.openxmlformats.org/officeDocument/2006/relationships/image" Target="../media/image32.jpg"/><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burness/neural_style_tensorflow/tree/master/fast_neural_style" TargetMode="External"/><Relationship Id="rId4" Type="http://schemas.openxmlformats.org/officeDocument/2006/relationships/image" Target="../media/image33.tiff"/><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1" Type="http://schemas.openxmlformats.org/officeDocument/2006/relationships/image" Target="../media/image42.jpg"/><Relationship Id="rId12" Type="http://schemas.openxmlformats.org/officeDocument/2006/relationships/image" Target="../media/image43.jpg"/><Relationship Id="rId13" Type="http://schemas.openxmlformats.org/officeDocument/2006/relationships/image" Target="../media/image44.jpg"/><Relationship Id="rId14" Type="http://schemas.openxmlformats.org/officeDocument/2006/relationships/image" Target="../media/image45.jpg"/><Relationship Id="rId15" Type="http://schemas.openxmlformats.org/officeDocument/2006/relationships/image" Target="../media/image46.jpg"/><Relationship Id="rId16" Type="http://schemas.openxmlformats.org/officeDocument/2006/relationships/image" Target="../media/image47.jpg"/><Relationship Id="rId17" Type="http://schemas.openxmlformats.org/officeDocument/2006/relationships/image" Target="../media/image48.jpg"/><Relationship Id="rId18" Type="http://schemas.openxmlformats.org/officeDocument/2006/relationships/image" Target="../media/image49.jpg"/><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4.jpg"/><Relationship Id="rId4" Type="http://schemas.openxmlformats.org/officeDocument/2006/relationships/image" Target="../media/image35.jpg"/><Relationship Id="rId5" Type="http://schemas.openxmlformats.org/officeDocument/2006/relationships/image" Target="../media/image36.jpg"/><Relationship Id="rId6" Type="http://schemas.openxmlformats.org/officeDocument/2006/relationships/image" Target="../media/image37.jpg"/><Relationship Id="rId7" Type="http://schemas.openxmlformats.org/officeDocument/2006/relationships/image" Target="../media/image38.jpg"/><Relationship Id="rId8" Type="http://schemas.openxmlformats.org/officeDocument/2006/relationships/image" Target="../media/image39.jpg"/><Relationship Id="rId9" Type="http://schemas.openxmlformats.org/officeDocument/2006/relationships/image" Target="../media/image40.jpg"/><Relationship Id="rId10" Type="http://schemas.openxmlformats.org/officeDocument/2006/relationships/image" Target="../media/image4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paarthneekhara/text-to-image" TargetMode="External"/><Relationship Id="rId4" Type="http://schemas.openxmlformats.org/officeDocument/2006/relationships/hyperlink" Target="http://www.jianshu.com/p/db87c51de510" TargetMode="External"/><Relationship Id="rId5" Type="http://schemas.openxmlformats.org/officeDocument/2006/relationships/image" Target="../media/image50.tiff"/><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image" Target="../media/image51.tiff"/><Relationship Id="rId4" Type="http://schemas.openxmlformats.org/officeDocument/2006/relationships/image" Target="../media/image52.png"/><Relationship Id="rId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3" Type="http://schemas.openxmlformats.org/officeDocument/2006/relationships/image" Target="../media/image52.jpg"/><Relationship Id="rId4" Type="http://schemas.openxmlformats.org/officeDocument/2006/relationships/image" Target="../media/image53.jpg"/><Relationship Id="rId5" Type="http://schemas.openxmlformats.org/officeDocument/2006/relationships/image" Target="../media/image54.jpg"/><Relationship Id="rId6" Type="http://schemas.openxmlformats.org/officeDocument/2006/relationships/image" Target="../media/image55.jpg"/><Relationship Id="rId7" Type="http://schemas.openxmlformats.org/officeDocument/2006/relationships/image" Target="../media/image56.jpg"/><Relationship Id="rId8" Type="http://schemas.openxmlformats.org/officeDocument/2006/relationships/image" Target="../media/image57.jpg"/><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tensorflow/models/tree/master/im2txt" TargetMode="External"/><Relationship Id="rId4" Type="http://schemas.openxmlformats.org/officeDocument/2006/relationships/hyperlink" Target="https://github.com/tensorflow/models/issues/480" TargetMode="External"/><Relationship Id="rId5" Type="http://schemas.openxmlformats.org/officeDocument/2006/relationships/hyperlink" Target="https://github.com/tensorflow/models/pull/485/commits/c6a4f783080c5310ce0e3244daa31af57df12def" TargetMode="External"/><Relationship Id="rId6" Type="http://schemas.openxmlformats.org/officeDocument/2006/relationships/image" Target="../media/image58.tiff"/><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3" Type="http://schemas.openxmlformats.org/officeDocument/2006/relationships/image" Target="../media/image59.tiff"/><Relationship Id="rId4" Type="http://schemas.openxmlformats.org/officeDocument/2006/relationships/image" Target="../media/image60.tiff"/><Relationship Id="rId5" Type="http://schemas.openxmlformats.org/officeDocument/2006/relationships/image" Target="../media/image61.tiff"/><Relationship Id="rId6" Type="http://schemas.openxmlformats.org/officeDocument/2006/relationships/image" Target="../media/image62.tiff"/><Relationship Id="rId7" Type="http://schemas.openxmlformats.org/officeDocument/2006/relationships/image" Target="../media/image63.tiff"/><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64.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6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6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6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4" Type="http://schemas.openxmlformats.org/officeDocument/2006/relationships/hyperlink" Target="https://github.com/spark-mler/WorkWithTensorflow/blob/master/CV_model/lenet/lenet.py" TargetMode="External"/><Relationship Id="rId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11.tiff"/><Relationship Id="rId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96112" y="287382"/>
            <a:ext cx="9418320" cy="2527663"/>
          </a:xfrm>
        </p:spPr>
        <p:txBody>
          <a:bodyPr/>
          <a:lstStyle/>
          <a:p>
            <a:r>
              <a:rPr kumimoji="1" lang="en-US" altLang="zh-CN" dirty="0" smtClean="0"/>
              <a:t>Deep</a:t>
            </a:r>
            <a:r>
              <a:rPr kumimoji="1" lang="zh-CN" altLang="en-US" dirty="0" smtClean="0"/>
              <a:t> </a:t>
            </a:r>
            <a:r>
              <a:rPr kumimoji="1" lang="en-US" altLang="zh-CN" dirty="0" smtClean="0"/>
              <a:t>CV</a:t>
            </a:r>
            <a:r>
              <a:rPr kumimoji="1" lang="zh-CN" altLang="en-US" dirty="0" smtClean="0"/>
              <a:t> </a:t>
            </a:r>
            <a:r>
              <a:rPr kumimoji="1" lang="en-US" altLang="zh-CN" dirty="0" smtClean="0"/>
              <a:t>101</a:t>
            </a:r>
            <a:endParaRPr kumimoji="1" lang="zh-CN" altLang="en-US" dirty="0"/>
          </a:p>
        </p:txBody>
      </p:sp>
      <p:sp>
        <p:nvSpPr>
          <p:cNvPr id="3" name="副标题 2"/>
          <p:cNvSpPr>
            <a:spLocks noGrp="1"/>
          </p:cNvSpPr>
          <p:nvPr>
            <p:ph type="subTitle" idx="1"/>
          </p:nvPr>
        </p:nvSpPr>
        <p:spPr>
          <a:xfrm>
            <a:off x="9325573" y="5375366"/>
            <a:ext cx="2709237" cy="1208314"/>
          </a:xfrm>
        </p:spPr>
        <p:txBody>
          <a:bodyPr>
            <a:normAutofit/>
          </a:bodyPr>
          <a:lstStyle/>
          <a:p>
            <a:r>
              <a:rPr kumimoji="1" lang="en-US" altLang="zh-CN" sz="2800" dirty="0" err="1" smtClean="0"/>
              <a:t>Burness.Duan</a:t>
            </a:r>
            <a:endParaRPr kumimoji="1" lang="zh-CN" altLang="en-US" sz="2800" dirty="0" smtClean="0"/>
          </a:p>
          <a:p>
            <a:r>
              <a:rPr kumimoji="1" lang="en-US" altLang="zh-CN" sz="2800" dirty="0" err="1" smtClean="0"/>
              <a:t>UCloud</a:t>
            </a:r>
            <a:endParaRPr kumimoji="1" lang="zh-CN" altLang="en-US" sz="2800"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114" y="5375366"/>
            <a:ext cx="2743200" cy="1840992"/>
          </a:xfrm>
          <a:prstGeom prst="rect">
            <a:avLst/>
          </a:prstGeom>
        </p:spPr>
      </p:pic>
    </p:spTree>
    <p:extLst>
      <p:ext uri="{BB962C8B-B14F-4D97-AF65-F5344CB8AC3E}">
        <p14:creationId xmlns:p14="http://schemas.microsoft.com/office/powerpoint/2010/main" val="14732912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283551" y="128694"/>
            <a:ext cx="3111749" cy="769441"/>
          </a:xfrm>
          <a:prstGeom prst="rect">
            <a:avLst/>
          </a:prstGeom>
          <a:noFill/>
        </p:spPr>
        <p:txBody>
          <a:bodyPr wrap="none" rtlCol="0">
            <a:spAutoFit/>
          </a:bodyPr>
          <a:lstStyle/>
          <a:p>
            <a:r>
              <a:rPr kumimoji="1" lang="en-US" altLang="zh-CN" sz="4400" dirty="0" err="1" smtClean="0"/>
              <a:t>GoogLeNet</a:t>
            </a:r>
            <a:endParaRPr kumimoji="1" lang="zh-CN" altLang="en-US" sz="4400" dirty="0"/>
          </a:p>
        </p:txBody>
      </p:sp>
      <p:sp>
        <p:nvSpPr>
          <p:cNvPr id="4" name="文本框 3"/>
          <p:cNvSpPr txBox="1"/>
          <p:nvPr/>
        </p:nvSpPr>
        <p:spPr>
          <a:xfrm>
            <a:off x="1125415" y="1037492"/>
            <a:ext cx="3084499" cy="523220"/>
          </a:xfrm>
          <a:prstGeom prst="rect">
            <a:avLst/>
          </a:prstGeom>
          <a:noFill/>
        </p:spPr>
        <p:txBody>
          <a:bodyPr wrap="none" rtlCol="0">
            <a:spAutoFit/>
          </a:bodyPr>
          <a:lstStyle/>
          <a:p>
            <a:r>
              <a:rPr lang="en-US" altLang="zh-CN" sz="2800" dirty="0" smtClean="0">
                <a:solidFill>
                  <a:schemeClr val="accent2"/>
                </a:solidFill>
              </a:rPr>
              <a:t>Inception</a:t>
            </a:r>
            <a:r>
              <a:rPr lang="zh-CN" altLang="en-US" sz="2800" dirty="0" smtClean="0">
                <a:solidFill>
                  <a:schemeClr val="accent2"/>
                </a:solidFill>
              </a:rPr>
              <a:t> </a:t>
            </a:r>
            <a:r>
              <a:rPr lang="en-US" altLang="zh-CN" sz="2800" dirty="0" smtClean="0">
                <a:solidFill>
                  <a:schemeClr val="accent2"/>
                </a:solidFill>
              </a:rPr>
              <a:t>Module</a:t>
            </a:r>
            <a:endParaRPr kumimoji="1" lang="zh-CN" altLang="en-US" sz="2800" dirty="0">
              <a:solidFill>
                <a:schemeClr val="accent2"/>
              </a:solidFill>
            </a:endParaRPr>
          </a:p>
        </p:txBody>
      </p:sp>
      <p:pic>
        <p:nvPicPr>
          <p:cNvPr id="2" name="图片 1"/>
          <p:cNvPicPr>
            <a:picLocks noChangeAspect="1"/>
          </p:cNvPicPr>
          <p:nvPr/>
        </p:nvPicPr>
        <p:blipFill>
          <a:blip r:embed="rId3"/>
          <a:stretch>
            <a:fillRect/>
          </a:stretch>
        </p:blipFill>
        <p:spPr>
          <a:xfrm>
            <a:off x="2571261" y="1666222"/>
            <a:ext cx="7366000" cy="354330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114" y="5375366"/>
            <a:ext cx="2743200" cy="1840992"/>
          </a:xfrm>
          <a:prstGeom prst="rect">
            <a:avLst/>
          </a:prstGeom>
        </p:spPr>
      </p:pic>
    </p:spTree>
    <p:extLst>
      <p:ext uri="{BB962C8B-B14F-4D97-AF65-F5344CB8AC3E}">
        <p14:creationId xmlns:p14="http://schemas.microsoft.com/office/powerpoint/2010/main" val="4795506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283551" y="128694"/>
            <a:ext cx="3111749" cy="769441"/>
          </a:xfrm>
          <a:prstGeom prst="rect">
            <a:avLst/>
          </a:prstGeom>
          <a:noFill/>
        </p:spPr>
        <p:txBody>
          <a:bodyPr wrap="none" rtlCol="0">
            <a:spAutoFit/>
          </a:bodyPr>
          <a:lstStyle/>
          <a:p>
            <a:r>
              <a:rPr kumimoji="1" lang="en-US" altLang="zh-CN" sz="4400" dirty="0" err="1" smtClean="0"/>
              <a:t>GoogLeNet</a:t>
            </a:r>
            <a:endParaRPr kumimoji="1" lang="zh-CN" altLang="en-US" sz="4400" dirty="0"/>
          </a:p>
        </p:txBody>
      </p:sp>
      <p:sp>
        <p:nvSpPr>
          <p:cNvPr id="4" name="文本框 3"/>
          <p:cNvSpPr txBox="1"/>
          <p:nvPr/>
        </p:nvSpPr>
        <p:spPr>
          <a:xfrm>
            <a:off x="1125415" y="1037492"/>
            <a:ext cx="7675499" cy="523220"/>
          </a:xfrm>
          <a:prstGeom prst="rect">
            <a:avLst/>
          </a:prstGeom>
          <a:noFill/>
        </p:spPr>
        <p:txBody>
          <a:bodyPr wrap="none" rtlCol="0">
            <a:spAutoFit/>
          </a:bodyPr>
          <a:lstStyle/>
          <a:p>
            <a:r>
              <a:rPr lang="en-US" altLang="zh-CN" sz="2800" dirty="0" smtClean="0">
                <a:solidFill>
                  <a:schemeClr val="accent2"/>
                </a:solidFill>
              </a:rPr>
              <a:t>Inception</a:t>
            </a:r>
            <a:r>
              <a:rPr lang="zh-CN" altLang="en-US" sz="2800" dirty="0" smtClean="0">
                <a:solidFill>
                  <a:schemeClr val="accent2"/>
                </a:solidFill>
              </a:rPr>
              <a:t> </a:t>
            </a:r>
            <a:r>
              <a:rPr lang="en-US" altLang="zh-CN" sz="2800" dirty="0" smtClean="0">
                <a:solidFill>
                  <a:schemeClr val="accent2"/>
                </a:solidFill>
              </a:rPr>
              <a:t>Module</a:t>
            </a:r>
            <a:r>
              <a:rPr lang="zh-CN" altLang="en-US" sz="2800" dirty="0" smtClean="0">
                <a:solidFill>
                  <a:schemeClr val="accent2"/>
                </a:solidFill>
              </a:rPr>
              <a:t> </a:t>
            </a:r>
            <a:r>
              <a:rPr lang="en-US" altLang="zh-CN" sz="2800" dirty="0" smtClean="0">
                <a:solidFill>
                  <a:schemeClr val="accent2"/>
                </a:solidFill>
              </a:rPr>
              <a:t>With Dimension </a:t>
            </a:r>
            <a:r>
              <a:rPr lang="en-US" altLang="zh-CN" sz="2800" dirty="0">
                <a:solidFill>
                  <a:schemeClr val="accent2"/>
                </a:solidFill>
              </a:rPr>
              <a:t>R</a:t>
            </a:r>
            <a:r>
              <a:rPr lang="en-US" altLang="zh-CN" sz="2800" dirty="0" smtClean="0">
                <a:solidFill>
                  <a:schemeClr val="accent2"/>
                </a:solidFill>
              </a:rPr>
              <a:t>eduction</a:t>
            </a:r>
            <a:endParaRPr kumimoji="1" lang="zh-CN" altLang="en-US" sz="2800" dirty="0">
              <a:solidFill>
                <a:schemeClr val="accent2"/>
              </a:solidFill>
            </a:endParaRPr>
          </a:p>
        </p:txBody>
      </p:sp>
      <p:pic>
        <p:nvPicPr>
          <p:cNvPr id="3" name="图片 2"/>
          <p:cNvPicPr>
            <a:picLocks noChangeAspect="1"/>
          </p:cNvPicPr>
          <p:nvPr/>
        </p:nvPicPr>
        <p:blipFill>
          <a:blip r:embed="rId3"/>
          <a:stretch>
            <a:fillRect/>
          </a:stretch>
        </p:blipFill>
        <p:spPr>
          <a:xfrm>
            <a:off x="2709497" y="1700069"/>
            <a:ext cx="7124700" cy="3746500"/>
          </a:xfrm>
          <a:prstGeom prst="rect">
            <a:avLst/>
          </a:prstGeom>
        </p:spPr>
      </p:pic>
      <p:sp>
        <p:nvSpPr>
          <p:cNvPr id="7" name="矩形 6"/>
          <p:cNvSpPr/>
          <p:nvPr/>
        </p:nvSpPr>
        <p:spPr>
          <a:xfrm>
            <a:off x="2236441" y="5795804"/>
            <a:ext cx="8741113" cy="369332"/>
          </a:xfrm>
          <a:prstGeom prst="rect">
            <a:avLst/>
          </a:prstGeom>
        </p:spPr>
        <p:txBody>
          <a:bodyPr wrap="square">
            <a:spAutoFit/>
          </a:bodyPr>
          <a:lstStyle/>
          <a:p>
            <a:r>
              <a:rPr lang="en-US" altLang="zh-CN" dirty="0">
                <a:solidFill>
                  <a:schemeClr val="accent2"/>
                </a:solidFill>
                <a:latin typeface="Arial" charset="0"/>
              </a:rPr>
              <a:t>Lin M, Chen Q, Yan S. Network in network[J]. </a:t>
            </a:r>
            <a:r>
              <a:rPr lang="en-US" altLang="zh-CN" dirty="0" err="1">
                <a:solidFill>
                  <a:schemeClr val="accent2"/>
                </a:solidFill>
                <a:latin typeface="Arial" charset="0"/>
              </a:rPr>
              <a:t>arXiv</a:t>
            </a:r>
            <a:r>
              <a:rPr lang="en-US" altLang="zh-CN" dirty="0">
                <a:solidFill>
                  <a:schemeClr val="accent2"/>
                </a:solidFill>
                <a:latin typeface="Arial" charset="0"/>
              </a:rPr>
              <a:t> preprint arXiv:1312.4400, 2013.</a:t>
            </a:r>
            <a:endParaRPr lang="zh-CN" altLang="en-US" dirty="0">
              <a:solidFill>
                <a:schemeClr val="accent2"/>
              </a:solidFill>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114" y="5375366"/>
            <a:ext cx="2743200" cy="1840992"/>
          </a:xfrm>
          <a:prstGeom prst="rect">
            <a:avLst/>
          </a:prstGeom>
        </p:spPr>
      </p:pic>
    </p:spTree>
    <p:extLst>
      <p:ext uri="{BB962C8B-B14F-4D97-AF65-F5344CB8AC3E}">
        <p14:creationId xmlns:p14="http://schemas.microsoft.com/office/powerpoint/2010/main" val="7118428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283551" y="128694"/>
            <a:ext cx="3111749" cy="769441"/>
          </a:xfrm>
          <a:prstGeom prst="rect">
            <a:avLst/>
          </a:prstGeom>
          <a:noFill/>
        </p:spPr>
        <p:txBody>
          <a:bodyPr wrap="none" rtlCol="0">
            <a:spAutoFit/>
          </a:bodyPr>
          <a:lstStyle/>
          <a:p>
            <a:r>
              <a:rPr kumimoji="1" lang="en-US" altLang="zh-CN" sz="4400" dirty="0" err="1" smtClean="0"/>
              <a:t>GoogLeNet</a:t>
            </a:r>
            <a:endParaRPr kumimoji="1" lang="zh-CN" altLang="en-US" sz="4400" dirty="0"/>
          </a:p>
        </p:txBody>
      </p:sp>
      <p:sp>
        <p:nvSpPr>
          <p:cNvPr id="4" name="文本框 3"/>
          <p:cNvSpPr txBox="1"/>
          <p:nvPr/>
        </p:nvSpPr>
        <p:spPr>
          <a:xfrm>
            <a:off x="1125415" y="1037492"/>
            <a:ext cx="4217821" cy="523220"/>
          </a:xfrm>
          <a:prstGeom prst="rect">
            <a:avLst/>
          </a:prstGeom>
          <a:noFill/>
        </p:spPr>
        <p:txBody>
          <a:bodyPr wrap="none" rtlCol="0">
            <a:spAutoFit/>
          </a:bodyPr>
          <a:lstStyle/>
          <a:p>
            <a:r>
              <a:rPr lang="en-US" altLang="zh-CN" sz="2800" b="1" dirty="0">
                <a:solidFill>
                  <a:schemeClr val="accent2"/>
                </a:solidFill>
              </a:rPr>
              <a:t>Overall of </a:t>
            </a:r>
            <a:r>
              <a:rPr lang="en-US" altLang="zh-CN" sz="2800" b="1" dirty="0" err="1">
                <a:solidFill>
                  <a:schemeClr val="accent2"/>
                </a:solidFill>
              </a:rPr>
              <a:t>GoogLeNet</a:t>
            </a:r>
            <a:endParaRPr lang="en-US" altLang="zh-CN" sz="2800" b="1" dirty="0">
              <a:solidFill>
                <a:schemeClr val="accent2"/>
              </a:solidFill>
            </a:endParaRPr>
          </a:p>
        </p:txBody>
      </p:sp>
      <p:pic>
        <p:nvPicPr>
          <p:cNvPr id="2" name="图片 1"/>
          <p:cNvPicPr>
            <a:picLocks noChangeAspect="1"/>
          </p:cNvPicPr>
          <p:nvPr/>
        </p:nvPicPr>
        <p:blipFill>
          <a:blip r:embed="rId3"/>
          <a:stretch>
            <a:fillRect/>
          </a:stretch>
        </p:blipFill>
        <p:spPr>
          <a:xfrm>
            <a:off x="3323493" y="1700069"/>
            <a:ext cx="6793509" cy="438458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114" y="5375366"/>
            <a:ext cx="2743200" cy="1840992"/>
          </a:xfrm>
          <a:prstGeom prst="rect">
            <a:avLst/>
          </a:prstGeom>
        </p:spPr>
      </p:pic>
    </p:spTree>
    <p:extLst>
      <p:ext uri="{BB962C8B-B14F-4D97-AF65-F5344CB8AC3E}">
        <p14:creationId xmlns:p14="http://schemas.microsoft.com/office/powerpoint/2010/main" val="20189076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283551" y="128694"/>
            <a:ext cx="3111749" cy="769441"/>
          </a:xfrm>
          <a:prstGeom prst="rect">
            <a:avLst/>
          </a:prstGeom>
          <a:noFill/>
        </p:spPr>
        <p:txBody>
          <a:bodyPr wrap="none" rtlCol="0">
            <a:spAutoFit/>
          </a:bodyPr>
          <a:lstStyle/>
          <a:p>
            <a:r>
              <a:rPr kumimoji="1" lang="en-US" altLang="zh-CN" sz="4400" dirty="0" err="1" smtClean="0"/>
              <a:t>GoogLeNet</a:t>
            </a:r>
            <a:endParaRPr kumimoji="1" lang="zh-CN" altLang="en-US" sz="4400" dirty="0"/>
          </a:p>
        </p:txBody>
      </p:sp>
      <p:sp>
        <p:nvSpPr>
          <p:cNvPr id="4" name="文本框 3"/>
          <p:cNvSpPr txBox="1"/>
          <p:nvPr/>
        </p:nvSpPr>
        <p:spPr>
          <a:xfrm>
            <a:off x="492590" y="1037491"/>
            <a:ext cx="4860626" cy="523220"/>
          </a:xfrm>
          <a:prstGeom prst="rect">
            <a:avLst/>
          </a:prstGeom>
          <a:noFill/>
        </p:spPr>
        <p:txBody>
          <a:bodyPr wrap="none" rtlCol="0">
            <a:spAutoFit/>
          </a:bodyPr>
          <a:lstStyle/>
          <a:p>
            <a:r>
              <a:rPr lang="en-US" altLang="zh-CN" sz="2800" b="1" dirty="0" err="1" smtClean="0">
                <a:solidFill>
                  <a:schemeClr val="accent2"/>
                </a:solidFill>
              </a:rPr>
              <a:t>GoogLeNet</a:t>
            </a:r>
            <a:r>
              <a:rPr lang="zh-CN" altLang="en-US" sz="2800" b="1" dirty="0" smtClean="0">
                <a:solidFill>
                  <a:schemeClr val="accent2"/>
                </a:solidFill>
              </a:rPr>
              <a:t> </a:t>
            </a:r>
            <a:r>
              <a:rPr lang="en-US" altLang="zh-CN" sz="2800" b="1" dirty="0" smtClean="0">
                <a:solidFill>
                  <a:schemeClr val="accent2"/>
                </a:solidFill>
              </a:rPr>
              <a:t>With</a:t>
            </a:r>
            <a:r>
              <a:rPr lang="zh-CN" altLang="en-US" sz="2800" b="1" dirty="0" smtClean="0">
                <a:solidFill>
                  <a:schemeClr val="accent2"/>
                </a:solidFill>
              </a:rPr>
              <a:t> </a:t>
            </a:r>
            <a:r>
              <a:rPr lang="en-US" altLang="zh-CN" sz="2800" b="1" dirty="0" err="1" smtClean="0">
                <a:solidFill>
                  <a:schemeClr val="accent2"/>
                </a:solidFill>
              </a:rPr>
              <a:t>TFlearn</a:t>
            </a:r>
            <a:endParaRPr lang="en-US" altLang="zh-CN" sz="2800" b="1" dirty="0">
              <a:solidFill>
                <a:schemeClr val="accent2"/>
              </a:solidFill>
            </a:endParaRPr>
          </a:p>
        </p:txBody>
      </p:sp>
      <p:sp>
        <p:nvSpPr>
          <p:cNvPr id="3" name="文本框 2"/>
          <p:cNvSpPr txBox="1"/>
          <p:nvPr/>
        </p:nvSpPr>
        <p:spPr>
          <a:xfrm>
            <a:off x="492590" y="2042485"/>
            <a:ext cx="8299067" cy="369332"/>
          </a:xfrm>
          <a:prstGeom prst="rect">
            <a:avLst/>
          </a:prstGeom>
          <a:noFill/>
        </p:spPr>
        <p:txBody>
          <a:bodyPr wrap="none" rtlCol="0">
            <a:spAutoFit/>
          </a:bodyPr>
          <a:lstStyle/>
          <a:p>
            <a:r>
              <a:rPr kumimoji="1" lang="en-US" altLang="zh-CN" dirty="0" smtClean="0">
                <a:hlinkClick r:id="rId3"/>
              </a:rPr>
              <a:t>https://github.com/tflearn/tflearn/blob/master/examples/images/googlenet.py</a:t>
            </a:r>
            <a:endParaRPr kumimoji="1" lang="zh-CN" altLang="en-US" dirty="0"/>
          </a:p>
        </p:txBody>
      </p:sp>
      <p:pic>
        <p:nvPicPr>
          <p:cNvPr id="2" name="图片 1"/>
          <p:cNvPicPr>
            <a:picLocks noChangeAspect="1"/>
          </p:cNvPicPr>
          <p:nvPr/>
        </p:nvPicPr>
        <p:blipFill>
          <a:blip r:embed="rId4"/>
          <a:stretch>
            <a:fillRect/>
          </a:stretch>
        </p:blipFill>
        <p:spPr>
          <a:xfrm>
            <a:off x="2243614" y="2411817"/>
            <a:ext cx="6548043" cy="3845876"/>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76268" y="0"/>
            <a:ext cx="2758938" cy="6858000"/>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7114" y="5375366"/>
            <a:ext cx="2743200" cy="1840992"/>
          </a:xfrm>
          <a:prstGeom prst="rect">
            <a:avLst/>
          </a:prstGeom>
        </p:spPr>
      </p:pic>
    </p:spTree>
    <p:extLst>
      <p:ext uri="{BB962C8B-B14F-4D97-AF65-F5344CB8AC3E}">
        <p14:creationId xmlns:p14="http://schemas.microsoft.com/office/powerpoint/2010/main" val="1964991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250903" y="63668"/>
            <a:ext cx="1470274" cy="769441"/>
          </a:xfrm>
          <a:prstGeom prst="rect">
            <a:avLst/>
          </a:prstGeom>
          <a:noFill/>
        </p:spPr>
        <p:txBody>
          <a:bodyPr wrap="none" rtlCol="0">
            <a:spAutoFit/>
          </a:bodyPr>
          <a:lstStyle/>
          <a:p>
            <a:r>
              <a:rPr kumimoji="1" lang="en-US" altLang="zh-CN" sz="4400" dirty="0" smtClean="0"/>
              <a:t>VGG</a:t>
            </a:r>
            <a:endParaRPr kumimoji="1" lang="zh-CN" altLang="en-US" sz="4400" dirty="0"/>
          </a:p>
        </p:txBody>
      </p:sp>
      <p:sp>
        <p:nvSpPr>
          <p:cNvPr id="4" name="文本框 3"/>
          <p:cNvSpPr txBox="1"/>
          <p:nvPr/>
        </p:nvSpPr>
        <p:spPr>
          <a:xfrm>
            <a:off x="1125415" y="886640"/>
            <a:ext cx="3648756" cy="523220"/>
          </a:xfrm>
          <a:prstGeom prst="rect">
            <a:avLst/>
          </a:prstGeom>
          <a:noFill/>
        </p:spPr>
        <p:txBody>
          <a:bodyPr wrap="none" rtlCol="0">
            <a:spAutoFit/>
          </a:bodyPr>
          <a:lstStyle/>
          <a:p>
            <a:r>
              <a:rPr lang="en-US" altLang="zh-CN" sz="2800" b="1" dirty="0" smtClean="0">
                <a:solidFill>
                  <a:schemeClr val="accent2"/>
                </a:solidFill>
              </a:rPr>
              <a:t>VGG With </a:t>
            </a:r>
            <a:r>
              <a:rPr lang="en-US" altLang="zh-CN" sz="2800" b="1" dirty="0" err="1" smtClean="0">
                <a:solidFill>
                  <a:schemeClr val="accent2"/>
                </a:solidFill>
              </a:rPr>
              <a:t>TFlearn</a:t>
            </a:r>
            <a:endParaRPr lang="en-US" altLang="zh-CN" sz="2800" b="1" dirty="0">
              <a:solidFill>
                <a:schemeClr val="accent2"/>
              </a:solidFill>
            </a:endParaRPr>
          </a:p>
        </p:txBody>
      </p:sp>
      <p:pic>
        <p:nvPicPr>
          <p:cNvPr id="2" name="图片 1"/>
          <p:cNvPicPr>
            <a:picLocks noChangeAspect="1"/>
          </p:cNvPicPr>
          <p:nvPr/>
        </p:nvPicPr>
        <p:blipFill>
          <a:blip r:embed="rId3"/>
          <a:stretch>
            <a:fillRect/>
          </a:stretch>
        </p:blipFill>
        <p:spPr>
          <a:xfrm>
            <a:off x="6411488" y="1037492"/>
            <a:ext cx="5270070" cy="5394204"/>
          </a:xfrm>
          <a:prstGeom prst="rect">
            <a:avLst/>
          </a:prstGeom>
        </p:spPr>
      </p:pic>
      <p:sp>
        <p:nvSpPr>
          <p:cNvPr id="6" name="文本框 5"/>
          <p:cNvSpPr txBox="1"/>
          <p:nvPr/>
        </p:nvSpPr>
        <p:spPr>
          <a:xfrm>
            <a:off x="1125415" y="1560712"/>
            <a:ext cx="184731" cy="369332"/>
          </a:xfrm>
          <a:prstGeom prst="rect">
            <a:avLst/>
          </a:prstGeom>
          <a:noFill/>
        </p:spPr>
        <p:txBody>
          <a:bodyPr wrap="none" rtlCol="0">
            <a:spAutoFit/>
          </a:bodyPr>
          <a:lstStyle/>
          <a:p>
            <a:endParaRPr kumimoji="1" lang="zh-CN" altLang="en-US" dirty="0"/>
          </a:p>
        </p:txBody>
      </p:sp>
      <p:sp>
        <p:nvSpPr>
          <p:cNvPr id="7" name="矩形 6"/>
          <p:cNvSpPr/>
          <p:nvPr/>
        </p:nvSpPr>
        <p:spPr>
          <a:xfrm>
            <a:off x="1217780" y="1533730"/>
            <a:ext cx="4673066" cy="4893647"/>
          </a:xfrm>
          <a:prstGeom prst="rect">
            <a:avLst/>
          </a:prstGeom>
        </p:spPr>
        <p:txBody>
          <a:bodyPr wrap="square">
            <a:spAutoFit/>
          </a:bodyPr>
          <a:lstStyle/>
          <a:p>
            <a:r>
              <a:rPr lang="zh-CN" altLang="en-US" sz="1200" dirty="0">
                <a:solidFill>
                  <a:schemeClr val="accent2"/>
                </a:solidFill>
              </a:rPr>
              <a:t>network = input_data(shape=[None, 224, 224, 3]</a:t>
            </a:r>
            <a:r>
              <a:rPr lang="zh-CN" altLang="en-US" sz="1200" dirty="0" smtClean="0">
                <a:solidFill>
                  <a:schemeClr val="accent2"/>
                </a:solidFill>
              </a:rPr>
              <a:t>)</a:t>
            </a:r>
            <a:endParaRPr lang="en-US" altLang="zh-CN" sz="1200" dirty="0" smtClean="0">
              <a:solidFill>
                <a:schemeClr val="accent2"/>
              </a:solidFill>
            </a:endParaRPr>
          </a:p>
          <a:p>
            <a:r>
              <a:rPr lang="zh-CN" altLang="en-US" sz="1200" dirty="0" smtClean="0">
                <a:solidFill>
                  <a:schemeClr val="accent2"/>
                </a:solidFill>
              </a:rPr>
              <a:t>network </a:t>
            </a:r>
            <a:r>
              <a:rPr lang="zh-CN" altLang="en-US" sz="1200" dirty="0">
                <a:solidFill>
                  <a:schemeClr val="accent2"/>
                </a:solidFill>
              </a:rPr>
              <a:t>= conv_2d(network, 64, 3, activation='relu'</a:t>
            </a:r>
            <a:r>
              <a:rPr lang="zh-CN" altLang="en-US" sz="1200" dirty="0" smtClean="0">
                <a:solidFill>
                  <a:schemeClr val="accent2"/>
                </a:solidFill>
              </a:rPr>
              <a:t>)</a:t>
            </a:r>
            <a:endParaRPr lang="en-US" altLang="zh-CN" sz="1200" dirty="0" smtClean="0">
              <a:solidFill>
                <a:schemeClr val="accent2"/>
              </a:solidFill>
            </a:endParaRPr>
          </a:p>
          <a:p>
            <a:r>
              <a:rPr lang="zh-CN" altLang="en-US" sz="1200" dirty="0" smtClean="0">
                <a:solidFill>
                  <a:schemeClr val="accent2"/>
                </a:solidFill>
              </a:rPr>
              <a:t>network </a:t>
            </a:r>
            <a:r>
              <a:rPr lang="zh-CN" altLang="en-US" sz="1200" dirty="0">
                <a:solidFill>
                  <a:schemeClr val="accent2"/>
                </a:solidFill>
              </a:rPr>
              <a:t>= conv_2d(network, 64, 3, activation='relu'</a:t>
            </a:r>
            <a:r>
              <a:rPr lang="zh-CN" altLang="en-US" sz="1200" dirty="0" smtClean="0">
                <a:solidFill>
                  <a:schemeClr val="accent2"/>
                </a:solidFill>
              </a:rPr>
              <a:t>)</a:t>
            </a:r>
            <a:endParaRPr lang="en-US" altLang="zh-CN" sz="1200" dirty="0" smtClean="0">
              <a:solidFill>
                <a:schemeClr val="accent2"/>
              </a:solidFill>
            </a:endParaRPr>
          </a:p>
          <a:p>
            <a:r>
              <a:rPr lang="zh-CN" altLang="en-US" sz="1200" dirty="0" smtClean="0">
                <a:solidFill>
                  <a:schemeClr val="accent2"/>
                </a:solidFill>
              </a:rPr>
              <a:t>network </a:t>
            </a:r>
            <a:r>
              <a:rPr lang="zh-CN" altLang="en-US" sz="1200" dirty="0">
                <a:solidFill>
                  <a:schemeClr val="accent2"/>
                </a:solidFill>
              </a:rPr>
              <a:t>= max_pool_2d(network, 2, strides=2</a:t>
            </a:r>
            <a:r>
              <a:rPr lang="zh-CN" altLang="en-US" sz="1200" dirty="0" smtClean="0">
                <a:solidFill>
                  <a:schemeClr val="accent2"/>
                </a:solidFill>
              </a:rPr>
              <a:t>)</a:t>
            </a:r>
            <a:endParaRPr lang="en-US" altLang="zh-CN" sz="1200" dirty="0" smtClean="0">
              <a:solidFill>
                <a:schemeClr val="accent2"/>
              </a:solidFill>
            </a:endParaRPr>
          </a:p>
          <a:p>
            <a:r>
              <a:rPr lang="zh-CN" altLang="en-US" sz="1200" dirty="0" smtClean="0">
                <a:solidFill>
                  <a:schemeClr val="accent2"/>
                </a:solidFill>
              </a:rPr>
              <a:t>network </a:t>
            </a:r>
            <a:r>
              <a:rPr lang="zh-CN" altLang="en-US" sz="1200" dirty="0">
                <a:solidFill>
                  <a:schemeClr val="accent2"/>
                </a:solidFill>
              </a:rPr>
              <a:t>= conv_2d(network, 128, 3, activation='relu'</a:t>
            </a:r>
            <a:r>
              <a:rPr lang="zh-CN" altLang="en-US" sz="1200" dirty="0" smtClean="0">
                <a:solidFill>
                  <a:schemeClr val="accent2"/>
                </a:solidFill>
              </a:rPr>
              <a:t>)</a:t>
            </a:r>
            <a:endParaRPr lang="en-US" altLang="zh-CN" sz="1200" dirty="0" smtClean="0">
              <a:solidFill>
                <a:schemeClr val="accent2"/>
              </a:solidFill>
            </a:endParaRPr>
          </a:p>
          <a:p>
            <a:r>
              <a:rPr lang="zh-CN" altLang="en-US" sz="1200" dirty="0" smtClean="0">
                <a:solidFill>
                  <a:schemeClr val="accent2"/>
                </a:solidFill>
              </a:rPr>
              <a:t>network </a:t>
            </a:r>
            <a:r>
              <a:rPr lang="zh-CN" altLang="en-US" sz="1200" dirty="0">
                <a:solidFill>
                  <a:schemeClr val="accent2"/>
                </a:solidFill>
              </a:rPr>
              <a:t>= conv_2d(network, 128, 3, activation='relu'</a:t>
            </a:r>
            <a:r>
              <a:rPr lang="zh-CN" altLang="en-US" sz="1200" dirty="0" smtClean="0">
                <a:solidFill>
                  <a:schemeClr val="accent2"/>
                </a:solidFill>
              </a:rPr>
              <a:t>)</a:t>
            </a:r>
            <a:endParaRPr lang="en-US" altLang="zh-CN" sz="1200" dirty="0" smtClean="0">
              <a:solidFill>
                <a:schemeClr val="accent2"/>
              </a:solidFill>
            </a:endParaRPr>
          </a:p>
          <a:p>
            <a:r>
              <a:rPr lang="zh-CN" altLang="en-US" sz="1200" dirty="0" smtClean="0">
                <a:solidFill>
                  <a:schemeClr val="accent2"/>
                </a:solidFill>
              </a:rPr>
              <a:t>network </a:t>
            </a:r>
            <a:r>
              <a:rPr lang="zh-CN" altLang="en-US" sz="1200" dirty="0">
                <a:solidFill>
                  <a:schemeClr val="accent2"/>
                </a:solidFill>
              </a:rPr>
              <a:t>= max_pool_2d(network, 2, strides=2</a:t>
            </a:r>
            <a:r>
              <a:rPr lang="zh-CN" altLang="en-US" sz="1200" dirty="0" smtClean="0">
                <a:solidFill>
                  <a:schemeClr val="accent2"/>
                </a:solidFill>
              </a:rPr>
              <a:t>)</a:t>
            </a:r>
            <a:endParaRPr lang="en-US" altLang="zh-CN" sz="1200" dirty="0" smtClean="0">
              <a:solidFill>
                <a:schemeClr val="accent2"/>
              </a:solidFill>
            </a:endParaRPr>
          </a:p>
          <a:p>
            <a:r>
              <a:rPr lang="zh-CN" altLang="en-US" sz="1200" dirty="0" smtClean="0">
                <a:solidFill>
                  <a:schemeClr val="accent2"/>
                </a:solidFill>
              </a:rPr>
              <a:t>network </a:t>
            </a:r>
            <a:r>
              <a:rPr lang="zh-CN" altLang="en-US" sz="1200" dirty="0">
                <a:solidFill>
                  <a:schemeClr val="accent2"/>
                </a:solidFill>
              </a:rPr>
              <a:t>= conv_2d(network, 256, 3, activation='relu'</a:t>
            </a:r>
            <a:r>
              <a:rPr lang="zh-CN" altLang="en-US" sz="1200" dirty="0" smtClean="0">
                <a:solidFill>
                  <a:schemeClr val="accent2"/>
                </a:solidFill>
              </a:rPr>
              <a:t>)</a:t>
            </a:r>
            <a:endParaRPr lang="en-US" altLang="zh-CN" sz="1200" dirty="0" smtClean="0">
              <a:solidFill>
                <a:schemeClr val="accent2"/>
              </a:solidFill>
            </a:endParaRPr>
          </a:p>
          <a:p>
            <a:r>
              <a:rPr lang="zh-CN" altLang="en-US" sz="1200" dirty="0" smtClean="0">
                <a:solidFill>
                  <a:schemeClr val="accent2"/>
                </a:solidFill>
              </a:rPr>
              <a:t>network </a:t>
            </a:r>
            <a:r>
              <a:rPr lang="zh-CN" altLang="en-US" sz="1200" dirty="0">
                <a:solidFill>
                  <a:schemeClr val="accent2"/>
                </a:solidFill>
              </a:rPr>
              <a:t>= conv_2d(network, 256, 3, activation</a:t>
            </a:r>
            <a:r>
              <a:rPr lang="zh-CN" altLang="en-US" sz="1200" dirty="0" smtClean="0">
                <a:solidFill>
                  <a:schemeClr val="accent2"/>
                </a:solidFill>
              </a:rPr>
              <a:t>='relu')</a:t>
            </a:r>
            <a:endParaRPr lang="en-US" altLang="zh-CN" sz="1200" dirty="0" smtClean="0">
              <a:solidFill>
                <a:schemeClr val="accent2"/>
              </a:solidFill>
            </a:endParaRPr>
          </a:p>
          <a:p>
            <a:r>
              <a:rPr lang="zh-CN" altLang="en-US" sz="1200" dirty="0" smtClean="0">
                <a:solidFill>
                  <a:schemeClr val="accent2"/>
                </a:solidFill>
              </a:rPr>
              <a:t>network </a:t>
            </a:r>
            <a:r>
              <a:rPr lang="zh-CN" altLang="en-US" sz="1200" dirty="0">
                <a:solidFill>
                  <a:schemeClr val="accent2"/>
                </a:solidFill>
              </a:rPr>
              <a:t>= conv_2d(network, 256, 3, activation='relu'</a:t>
            </a:r>
            <a:r>
              <a:rPr lang="zh-CN" altLang="en-US" sz="1200" dirty="0" smtClean="0">
                <a:solidFill>
                  <a:schemeClr val="accent2"/>
                </a:solidFill>
              </a:rPr>
              <a:t>)</a:t>
            </a:r>
            <a:endParaRPr lang="en-US" altLang="zh-CN" sz="1200" dirty="0" smtClean="0">
              <a:solidFill>
                <a:schemeClr val="accent2"/>
              </a:solidFill>
            </a:endParaRPr>
          </a:p>
          <a:p>
            <a:r>
              <a:rPr lang="zh-CN" altLang="en-US" sz="1200" dirty="0" smtClean="0">
                <a:solidFill>
                  <a:schemeClr val="accent2"/>
                </a:solidFill>
              </a:rPr>
              <a:t>network </a:t>
            </a:r>
            <a:r>
              <a:rPr lang="zh-CN" altLang="en-US" sz="1200" dirty="0">
                <a:solidFill>
                  <a:schemeClr val="accent2"/>
                </a:solidFill>
              </a:rPr>
              <a:t>= max_pool_2d(network, 2, strides=2</a:t>
            </a:r>
            <a:r>
              <a:rPr lang="zh-CN" altLang="en-US" sz="1200" dirty="0" smtClean="0">
                <a:solidFill>
                  <a:schemeClr val="accent2"/>
                </a:solidFill>
              </a:rPr>
              <a:t>)</a:t>
            </a:r>
            <a:endParaRPr lang="en-US" altLang="zh-CN" sz="1200" dirty="0" smtClean="0">
              <a:solidFill>
                <a:schemeClr val="accent2"/>
              </a:solidFill>
            </a:endParaRPr>
          </a:p>
          <a:p>
            <a:r>
              <a:rPr lang="zh-CN" altLang="en-US" sz="1200" dirty="0" smtClean="0">
                <a:solidFill>
                  <a:schemeClr val="accent2"/>
                </a:solidFill>
              </a:rPr>
              <a:t>network </a:t>
            </a:r>
            <a:r>
              <a:rPr lang="zh-CN" altLang="en-US" sz="1200" dirty="0">
                <a:solidFill>
                  <a:schemeClr val="accent2"/>
                </a:solidFill>
              </a:rPr>
              <a:t>= conv_2d(network, 512, 3, activation='relu'</a:t>
            </a:r>
            <a:r>
              <a:rPr lang="zh-CN" altLang="en-US" sz="1200" dirty="0" smtClean="0">
                <a:solidFill>
                  <a:schemeClr val="accent2"/>
                </a:solidFill>
              </a:rPr>
              <a:t>)</a:t>
            </a:r>
            <a:endParaRPr lang="en-US" altLang="zh-CN" sz="1200" dirty="0" smtClean="0">
              <a:solidFill>
                <a:schemeClr val="accent2"/>
              </a:solidFill>
            </a:endParaRPr>
          </a:p>
          <a:p>
            <a:r>
              <a:rPr lang="zh-CN" altLang="en-US" sz="1200" dirty="0" smtClean="0">
                <a:solidFill>
                  <a:schemeClr val="accent2"/>
                </a:solidFill>
              </a:rPr>
              <a:t>network </a:t>
            </a:r>
            <a:r>
              <a:rPr lang="zh-CN" altLang="en-US" sz="1200" dirty="0">
                <a:solidFill>
                  <a:schemeClr val="accent2"/>
                </a:solidFill>
              </a:rPr>
              <a:t>= conv_2d(network, 512, 3, activation='relu'</a:t>
            </a:r>
            <a:r>
              <a:rPr lang="zh-CN" altLang="en-US" sz="1200" dirty="0" smtClean="0">
                <a:solidFill>
                  <a:schemeClr val="accent2"/>
                </a:solidFill>
              </a:rPr>
              <a:t>)</a:t>
            </a:r>
            <a:endParaRPr lang="en-US" altLang="zh-CN" sz="1200" dirty="0" smtClean="0">
              <a:solidFill>
                <a:schemeClr val="accent2"/>
              </a:solidFill>
            </a:endParaRPr>
          </a:p>
          <a:p>
            <a:r>
              <a:rPr lang="zh-CN" altLang="en-US" sz="1200" dirty="0" smtClean="0">
                <a:solidFill>
                  <a:schemeClr val="accent2"/>
                </a:solidFill>
              </a:rPr>
              <a:t>network </a:t>
            </a:r>
            <a:r>
              <a:rPr lang="zh-CN" altLang="en-US" sz="1200" dirty="0">
                <a:solidFill>
                  <a:schemeClr val="accent2"/>
                </a:solidFill>
              </a:rPr>
              <a:t>= conv_2d(network, 512, 3, activation='relu'</a:t>
            </a:r>
            <a:r>
              <a:rPr lang="zh-CN" altLang="en-US" sz="1200" dirty="0" smtClean="0">
                <a:solidFill>
                  <a:schemeClr val="accent2"/>
                </a:solidFill>
              </a:rPr>
              <a:t>)</a:t>
            </a:r>
            <a:endParaRPr lang="en-US" altLang="zh-CN" sz="1200" dirty="0" smtClean="0">
              <a:solidFill>
                <a:schemeClr val="accent2"/>
              </a:solidFill>
            </a:endParaRPr>
          </a:p>
          <a:p>
            <a:r>
              <a:rPr lang="zh-CN" altLang="en-US" sz="1200" dirty="0" smtClean="0">
                <a:solidFill>
                  <a:schemeClr val="accent2"/>
                </a:solidFill>
              </a:rPr>
              <a:t>network </a:t>
            </a:r>
            <a:r>
              <a:rPr lang="zh-CN" altLang="en-US" sz="1200" dirty="0">
                <a:solidFill>
                  <a:schemeClr val="accent2"/>
                </a:solidFill>
              </a:rPr>
              <a:t>= max_pool_2d(network, 2, strides=2</a:t>
            </a:r>
            <a:r>
              <a:rPr lang="zh-CN" altLang="en-US" sz="1200" dirty="0" smtClean="0">
                <a:solidFill>
                  <a:schemeClr val="accent2"/>
                </a:solidFill>
              </a:rPr>
              <a:t>)</a:t>
            </a:r>
            <a:endParaRPr lang="en-US" altLang="zh-CN" sz="1200" dirty="0" smtClean="0">
              <a:solidFill>
                <a:schemeClr val="accent2"/>
              </a:solidFill>
            </a:endParaRPr>
          </a:p>
          <a:p>
            <a:r>
              <a:rPr lang="zh-CN" altLang="en-US" sz="1200" dirty="0" smtClean="0">
                <a:solidFill>
                  <a:schemeClr val="accent2"/>
                </a:solidFill>
              </a:rPr>
              <a:t>network </a:t>
            </a:r>
            <a:r>
              <a:rPr lang="zh-CN" altLang="en-US" sz="1200" dirty="0">
                <a:solidFill>
                  <a:schemeClr val="accent2"/>
                </a:solidFill>
              </a:rPr>
              <a:t>= conv_2d(network, 512, 3, activation='relu'</a:t>
            </a:r>
            <a:r>
              <a:rPr lang="zh-CN" altLang="en-US" sz="1200" dirty="0" smtClean="0">
                <a:solidFill>
                  <a:schemeClr val="accent2"/>
                </a:solidFill>
              </a:rPr>
              <a:t>)</a:t>
            </a:r>
            <a:endParaRPr lang="en-US" altLang="zh-CN" sz="1200" dirty="0" smtClean="0">
              <a:solidFill>
                <a:schemeClr val="accent2"/>
              </a:solidFill>
            </a:endParaRPr>
          </a:p>
          <a:p>
            <a:r>
              <a:rPr lang="zh-CN" altLang="en-US" sz="1200" dirty="0" smtClean="0">
                <a:solidFill>
                  <a:schemeClr val="accent2"/>
                </a:solidFill>
              </a:rPr>
              <a:t>network </a:t>
            </a:r>
            <a:r>
              <a:rPr lang="zh-CN" altLang="en-US" sz="1200" dirty="0">
                <a:solidFill>
                  <a:schemeClr val="accent2"/>
                </a:solidFill>
              </a:rPr>
              <a:t>= conv_2d(network, 512, 3, activation='relu'</a:t>
            </a:r>
            <a:r>
              <a:rPr lang="zh-CN" altLang="en-US" sz="1200" dirty="0" smtClean="0">
                <a:solidFill>
                  <a:schemeClr val="accent2"/>
                </a:solidFill>
              </a:rPr>
              <a:t>)</a:t>
            </a:r>
            <a:endParaRPr lang="en-US" altLang="zh-CN" sz="1200" dirty="0" smtClean="0">
              <a:solidFill>
                <a:schemeClr val="accent2"/>
              </a:solidFill>
            </a:endParaRPr>
          </a:p>
          <a:p>
            <a:r>
              <a:rPr lang="zh-CN" altLang="en-US" sz="1200" dirty="0" smtClean="0">
                <a:solidFill>
                  <a:schemeClr val="accent2"/>
                </a:solidFill>
              </a:rPr>
              <a:t>network </a:t>
            </a:r>
            <a:r>
              <a:rPr lang="zh-CN" altLang="en-US" sz="1200" dirty="0">
                <a:solidFill>
                  <a:schemeClr val="accent2"/>
                </a:solidFill>
              </a:rPr>
              <a:t>= conv_2d(network, 512, 3, activation='relu'</a:t>
            </a:r>
            <a:r>
              <a:rPr lang="zh-CN" altLang="en-US" sz="1200" dirty="0" smtClean="0">
                <a:solidFill>
                  <a:schemeClr val="accent2"/>
                </a:solidFill>
              </a:rPr>
              <a:t>)</a:t>
            </a:r>
            <a:endParaRPr lang="en-US" altLang="zh-CN" sz="1200" dirty="0" smtClean="0">
              <a:solidFill>
                <a:schemeClr val="accent2"/>
              </a:solidFill>
            </a:endParaRPr>
          </a:p>
          <a:p>
            <a:r>
              <a:rPr lang="zh-CN" altLang="en-US" sz="1200" dirty="0" smtClean="0">
                <a:solidFill>
                  <a:schemeClr val="accent2"/>
                </a:solidFill>
              </a:rPr>
              <a:t>network </a:t>
            </a:r>
            <a:r>
              <a:rPr lang="zh-CN" altLang="en-US" sz="1200" dirty="0">
                <a:solidFill>
                  <a:schemeClr val="accent2"/>
                </a:solidFill>
              </a:rPr>
              <a:t>= max_pool_2d(network, 2, strides=2</a:t>
            </a:r>
            <a:r>
              <a:rPr lang="zh-CN" altLang="en-US" sz="1200" dirty="0" smtClean="0">
                <a:solidFill>
                  <a:schemeClr val="accent2"/>
                </a:solidFill>
              </a:rPr>
              <a:t>)</a:t>
            </a:r>
            <a:endParaRPr lang="en-US" altLang="zh-CN" sz="1200" dirty="0" smtClean="0">
              <a:solidFill>
                <a:schemeClr val="accent2"/>
              </a:solidFill>
            </a:endParaRPr>
          </a:p>
          <a:p>
            <a:r>
              <a:rPr lang="zh-CN" altLang="en-US" sz="1200" dirty="0" smtClean="0">
                <a:solidFill>
                  <a:schemeClr val="accent2"/>
                </a:solidFill>
              </a:rPr>
              <a:t>network </a:t>
            </a:r>
            <a:r>
              <a:rPr lang="zh-CN" altLang="en-US" sz="1200" dirty="0">
                <a:solidFill>
                  <a:schemeClr val="accent2"/>
                </a:solidFill>
              </a:rPr>
              <a:t>= fully_connected(network, 4096, activation='relu'</a:t>
            </a:r>
            <a:r>
              <a:rPr lang="zh-CN" altLang="en-US" sz="1200" dirty="0" smtClean="0">
                <a:solidFill>
                  <a:schemeClr val="accent2"/>
                </a:solidFill>
              </a:rPr>
              <a:t>)</a:t>
            </a:r>
            <a:endParaRPr lang="en-US" altLang="zh-CN" sz="1200" dirty="0" smtClean="0">
              <a:solidFill>
                <a:schemeClr val="accent2"/>
              </a:solidFill>
            </a:endParaRPr>
          </a:p>
          <a:p>
            <a:r>
              <a:rPr lang="zh-CN" altLang="en-US" sz="1200" dirty="0" smtClean="0">
                <a:solidFill>
                  <a:schemeClr val="accent2"/>
                </a:solidFill>
              </a:rPr>
              <a:t>network </a:t>
            </a:r>
            <a:r>
              <a:rPr lang="zh-CN" altLang="en-US" sz="1200" dirty="0">
                <a:solidFill>
                  <a:schemeClr val="accent2"/>
                </a:solidFill>
              </a:rPr>
              <a:t>= dropout(network, 0.5</a:t>
            </a:r>
            <a:r>
              <a:rPr lang="zh-CN" altLang="en-US" sz="1200" dirty="0" smtClean="0">
                <a:solidFill>
                  <a:schemeClr val="accent2"/>
                </a:solidFill>
              </a:rPr>
              <a:t>)</a:t>
            </a:r>
            <a:endParaRPr lang="en-US" altLang="zh-CN" sz="1200" dirty="0" smtClean="0">
              <a:solidFill>
                <a:schemeClr val="accent2"/>
              </a:solidFill>
            </a:endParaRPr>
          </a:p>
          <a:p>
            <a:r>
              <a:rPr lang="zh-CN" altLang="en-US" sz="1200" dirty="0" smtClean="0">
                <a:solidFill>
                  <a:schemeClr val="accent2"/>
                </a:solidFill>
              </a:rPr>
              <a:t>network </a:t>
            </a:r>
            <a:r>
              <a:rPr lang="zh-CN" altLang="en-US" sz="1200" dirty="0">
                <a:solidFill>
                  <a:schemeClr val="accent2"/>
                </a:solidFill>
              </a:rPr>
              <a:t>= fully_connected(network, 4096, activation='relu'</a:t>
            </a:r>
            <a:r>
              <a:rPr lang="zh-CN" altLang="en-US" sz="1200" dirty="0" smtClean="0">
                <a:solidFill>
                  <a:schemeClr val="accent2"/>
                </a:solidFill>
              </a:rPr>
              <a:t>)</a:t>
            </a:r>
            <a:endParaRPr lang="en-US" altLang="zh-CN" sz="1200" dirty="0" smtClean="0">
              <a:solidFill>
                <a:schemeClr val="accent2"/>
              </a:solidFill>
            </a:endParaRPr>
          </a:p>
          <a:p>
            <a:r>
              <a:rPr lang="zh-CN" altLang="en-US" sz="1200" dirty="0" smtClean="0">
                <a:solidFill>
                  <a:schemeClr val="accent2"/>
                </a:solidFill>
              </a:rPr>
              <a:t>network </a:t>
            </a:r>
            <a:r>
              <a:rPr lang="zh-CN" altLang="en-US" sz="1200" dirty="0">
                <a:solidFill>
                  <a:schemeClr val="accent2"/>
                </a:solidFill>
              </a:rPr>
              <a:t>= dropout(network, 0.5</a:t>
            </a:r>
            <a:r>
              <a:rPr lang="zh-CN" altLang="en-US" sz="1200" dirty="0" smtClean="0">
                <a:solidFill>
                  <a:schemeClr val="accent2"/>
                </a:solidFill>
              </a:rPr>
              <a:t>)</a:t>
            </a:r>
            <a:endParaRPr lang="en-US" altLang="zh-CN" sz="1200" dirty="0" smtClean="0">
              <a:solidFill>
                <a:schemeClr val="accent2"/>
              </a:solidFill>
            </a:endParaRPr>
          </a:p>
          <a:p>
            <a:r>
              <a:rPr lang="zh-CN" altLang="en-US" sz="1200" dirty="0" smtClean="0">
                <a:solidFill>
                  <a:schemeClr val="accent2"/>
                </a:solidFill>
              </a:rPr>
              <a:t>network </a:t>
            </a:r>
            <a:r>
              <a:rPr lang="zh-CN" altLang="en-US" sz="1200" dirty="0">
                <a:solidFill>
                  <a:schemeClr val="accent2"/>
                </a:solidFill>
              </a:rPr>
              <a:t>= fully_connected(network, 17, activation='softmax'</a:t>
            </a:r>
            <a:r>
              <a:rPr lang="zh-CN" altLang="en-US" sz="1200" dirty="0" smtClean="0">
                <a:solidFill>
                  <a:schemeClr val="accent2"/>
                </a:solidFill>
              </a:rPr>
              <a:t>)</a:t>
            </a:r>
            <a:endParaRPr lang="en-US" altLang="zh-CN" sz="1200" dirty="0" smtClean="0">
              <a:solidFill>
                <a:schemeClr val="accent2"/>
              </a:solidFill>
            </a:endParaRPr>
          </a:p>
          <a:p>
            <a:r>
              <a:rPr lang="zh-CN" altLang="en-US" sz="1200" dirty="0" smtClean="0">
                <a:solidFill>
                  <a:schemeClr val="accent2"/>
                </a:solidFill>
              </a:rPr>
              <a:t>network </a:t>
            </a:r>
            <a:r>
              <a:rPr lang="zh-CN" altLang="en-US" sz="1200" dirty="0">
                <a:solidFill>
                  <a:schemeClr val="accent2"/>
                </a:solidFill>
              </a:rPr>
              <a:t>= regression(network, optimizer</a:t>
            </a:r>
            <a:r>
              <a:rPr lang="zh-CN" altLang="en-US" sz="1200" dirty="0" smtClean="0">
                <a:solidFill>
                  <a:schemeClr val="accent2"/>
                </a:solidFill>
              </a:rPr>
              <a:t>=‘rmsprop’,                     </a:t>
            </a:r>
            <a:r>
              <a:rPr lang="zh-CN" altLang="en-US" sz="1200" dirty="0">
                <a:solidFill>
                  <a:schemeClr val="accent2"/>
                </a:solidFill>
              </a:rPr>
              <a:t>loss</a:t>
            </a:r>
            <a:r>
              <a:rPr lang="zh-CN" altLang="en-US" sz="1200" dirty="0" smtClean="0">
                <a:solidFill>
                  <a:schemeClr val="accent2"/>
                </a:solidFill>
              </a:rPr>
              <a:t>=‘categorical_crossentropy’</a:t>
            </a:r>
            <a:r>
              <a:rPr lang="en-US" altLang="zh-CN" sz="1200" dirty="0" smtClean="0">
                <a:solidFill>
                  <a:schemeClr val="accent2"/>
                </a:solidFill>
              </a:rPr>
              <a:t> </a:t>
            </a:r>
            <a:r>
              <a:rPr lang="zh-CN" altLang="en-US" sz="1200" dirty="0" smtClean="0">
                <a:solidFill>
                  <a:schemeClr val="accent2"/>
                </a:solidFill>
              </a:rPr>
              <a:t>,learning_rate</a:t>
            </a:r>
            <a:r>
              <a:rPr lang="zh-CN" altLang="en-US" sz="1200" dirty="0">
                <a:solidFill>
                  <a:schemeClr val="accent2"/>
                </a:solidFill>
              </a:rPr>
              <a:t>=0.001)</a:t>
            </a:r>
          </a:p>
        </p:txBody>
      </p:sp>
    </p:spTree>
    <p:extLst>
      <p:ext uri="{BB962C8B-B14F-4D97-AF65-F5344CB8AC3E}">
        <p14:creationId xmlns:p14="http://schemas.microsoft.com/office/powerpoint/2010/main" val="19840111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912149" y="0"/>
            <a:ext cx="7133684" cy="769441"/>
          </a:xfrm>
          <a:prstGeom prst="rect">
            <a:avLst/>
          </a:prstGeom>
          <a:noFill/>
        </p:spPr>
        <p:txBody>
          <a:bodyPr wrap="none" rtlCol="0">
            <a:spAutoFit/>
          </a:bodyPr>
          <a:lstStyle/>
          <a:p>
            <a:r>
              <a:rPr lang="en-US" altLang="zh-CN" sz="4400" b="1" dirty="0"/>
              <a:t>Deep Residual Network</a:t>
            </a:r>
          </a:p>
        </p:txBody>
      </p:sp>
      <p:sp>
        <p:nvSpPr>
          <p:cNvPr id="6" name="文本框 5"/>
          <p:cNvSpPr txBox="1"/>
          <p:nvPr/>
        </p:nvSpPr>
        <p:spPr>
          <a:xfrm>
            <a:off x="1125415" y="1560712"/>
            <a:ext cx="184731" cy="369332"/>
          </a:xfrm>
          <a:prstGeom prst="rect">
            <a:avLst/>
          </a:prstGeom>
          <a:noFill/>
        </p:spPr>
        <p:txBody>
          <a:bodyPr wrap="none" rtlCol="0">
            <a:spAutoFit/>
          </a:bodyPr>
          <a:lstStyle/>
          <a:p>
            <a:endParaRPr kumimoji="1" lang="zh-CN" altLang="en-US" dirty="0"/>
          </a:p>
        </p:txBody>
      </p:sp>
      <p:sp>
        <p:nvSpPr>
          <p:cNvPr id="3" name="矩形 2"/>
          <p:cNvSpPr/>
          <p:nvPr/>
        </p:nvSpPr>
        <p:spPr>
          <a:xfrm>
            <a:off x="738554" y="1165011"/>
            <a:ext cx="6453554" cy="923330"/>
          </a:xfrm>
          <a:prstGeom prst="rect">
            <a:avLst/>
          </a:prstGeom>
        </p:spPr>
        <p:txBody>
          <a:bodyPr wrap="square">
            <a:spAutoFit/>
          </a:bodyPr>
          <a:lstStyle/>
          <a:p>
            <a:r>
              <a:rPr lang="en-US" altLang="zh-CN" dirty="0" smtClean="0">
                <a:latin typeface="NimbusRomNo9L" charset="0"/>
              </a:rPr>
              <a:t>with </a:t>
            </a:r>
            <a:r>
              <a:rPr lang="en-US" altLang="zh-CN" dirty="0">
                <a:latin typeface="NimbusRomNo9L" charset="0"/>
              </a:rPr>
              <a:t>the network depth increasing, accuracy gets saturated (which might be unsurprising) and then degrades </a:t>
            </a:r>
            <a:r>
              <a:rPr lang="en-US" altLang="zh-CN" dirty="0" smtClean="0">
                <a:latin typeface="NimbusRomNo9L" charset="0"/>
              </a:rPr>
              <a:t>rapidly  and </a:t>
            </a:r>
            <a:r>
              <a:rPr lang="en-US" altLang="zh-CN" dirty="0" smtClean="0"/>
              <a:t>such </a:t>
            </a:r>
            <a:r>
              <a:rPr lang="en-US" altLang="zh-CN" dirty="0"/>
              <a:t>degradation is </a:t>
            </a:r>
            <a:r>
              <a:rPr lang="en-US" altLang="zh-CN" i="1" dirty="0"/>
              <a:t>not caused by </a:t>
            </a:r>
            <a:r>
              <a:rPr lang="en-US" altLang="zh-CN" i="1" dirty="0" err="1" smtClean="0"/>
              <a:t>overfitting</a:t>
            </a:r>
            <a:endParaRPr lang="en-US" altLang="zh-CN" dirty="0"/>
          </a:p>
        </p:txBody>
      </p:sp>
      <p:pic>
        <p:nvPicPr>
          <p:cNvPr id="8" name="图片 7"/>
          <p:cNvPicPr>
            <a:picLocks noChangeAspect="1"/>
          </p:cNvPicPr>
          <p:nvPr/>
        </p:nvPicPr>
        <p:blipFill>
          <a:blip r:embed="rId3"/>
          <a:stretch>
            <a:fillRect/>
          </a:stretch>
        </p:blipFill>
        <p:spPr>
          <a:xfrm>
            <a:off x="7192108" y="1426567"/>
            <a:ext cx="4724400" cy="160020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114" y="5375366"/>
            <a:ext cx="2743200" cy="1840992"/>
          </a:xfrm>
          <a:prstGeom prst="rect">
            <a:avLst/>
          </a:prstGeom>
        </p:spPr>
      </p:pic>
    </p:spTree>
    <p:extLst>
      <p:ext uri="{BB962C8B-B14F-4D97-AF65-F5344CB8AC3E}">
        <p14:creationId xmlns:p14="http://schemas.microsoft.com/office/powerpoint/2010/main" val="14760072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912149" y="0"/>
            <a:ext cx="7133684" cy="769441"/>
          </a:xfrm>
          <a:prstGeom prst="rect">
            <a:avLst/>
          </a:prstGeom>
          <a:noFill/>
        </p:spPr>
        <p:txBody>
          <a:bodyPr wrap="none" rtlCol="0">
            <a:spAutoFit/>
          </a:bodyPr>
          <a:lstStyle/>
          <a:p>
            <a:r>
              <a:rPr lang="en-US" altLang="zh-CN" sz="4400" b="1" dirty="0"/>
              <a:t>Deep Residual Network</a:t>
            </a:r>
          </a:p>
        </p:txBody>
      </p:sp>
      <p:sp>
        <p:nvSpPr>
          <p:cNvPr id="6" name="文本框 5"/>
          <p:cNvSpPr txBox="1"/>
          <p:nvPr/>
        </p:nvSpPr>
        <p:spPr>
          <a:xfrm>
            <a:off x="1125415" y="1560712"/>
            <a:ext cx="184731" cy="369332"/>
          </a:xfrm>
          <a:prstGeom prst="rect">
            <a:avLst/>
          </a:prstGeom>
          <a:noFill/>
        </p:spPr>
        <p:txBody>
          <a:bodyPr wrap="none" rtlCol="0">
            <a:spAutoFit/>
          </a:bodyPr>
          <a:lstStyle/>
          <a:p>
            <a:endParaRPr kumimoji="1" lang="zh-CN" altLang="en-US" dirty="0"/>
          </a:p>
        </p:txBody>
      </p:sp>
      <p:pic>
        <p:nvPicPr>
          <p:cNvPr id="2" name="图片 1"/>
          <p:cNvPicPr>
            <a:picLocks noChangeAspect="1"/>
          </p:cNvPicPr>
          <p:nvPr/>
        </p:nvPicPr>
        <p:blipFill>
          <a:blip r:embed="rId3"/>
          <a:stretch>
            <a:fillRect/>
          </a:stretch>
        </p:blipFill>
        <p:spPr>
          <a:xfrm>
            <a:off x="7865207" y="1180743"/>
            <a:ext cx="3587237" cy="2054825"/>
          </a:xfrm>
          <a:prstGeom prst="rect">
            <a:avLst/>
          </a:prstGeom>
        </p:spPr>
      </p:pic>
      <p:sp>
        <p:nvSpPr>
          <p:cNvPr id="4" name="矩形 3"/>
          <p:cNvSpPr/>
          <p:nvPr/>
        </p:nvSpPr>
        <p:spPr>
          <a:xfrm>
            <a:off x="8409887" y="3861108"/>
            <a:ext cx="1489510" cy="369332"/>
          </a:xfrm>
          <a:prstGeom prst="rect">
            <a:avLst/>
          </a:prstGeom>
        </p:spPr>
        <p:txBody>
          <a:bodyPr wrap="none">
            <a:spAutoFit/>
          </a:bodyPr>
          <a:lstStyle/>
          <a:p>
            <a:r>
              <a:rPr lang="en-US" altLang="zh-CN" dirty="0">
                <a:solidFill>
                  <a:schemeClr val="accent2"/>
                </a:solidFill>
              </a:rPr>
              <a:t>F(x):=H(x)-x</a:t>
            </a:r>
            <a:endParaRPr lang="zh-CN" altLang="en-US" dirty="0">
              <a:solidFill>
                <a:schemeClr val="accent2"/>
              </a:solidFill>
            </a:endParaRPr>
          </a:p>
        </p:txBody>
      </p:sp>
      <p:sp>
        <p:nvSpPr>
          <p:cNvPr id="10" name="矩形 9"/>
          <p:cNvSpPr/>
          <p:nvPr/>
        </p:nvSpPr>
        <p:spPr>
          <a:xfrm>
            <a:off x="586153" y="671691"/>
            <a:ext cx="6535616" cy="6186309"/>
          </a:xfrm>
          <a:prstGeom prst="rect">
            <a:avLst/>
          </a:prstGeom>
        </p:spPr>
        <p:txBody>
          <a:bodyPr wrap="square">
            <a:spAutoFit/>
          </a:bodyPr>
          <a:lstStyle/>
          <a:p>
            <a:r>
              <a:rPr lang="zh-CN" altLang="en-US" sz="1100" dirty="0">
                <a:solidFill>
                  <a:schemeClr val="accent2"/>
                </a:solidFill>
              </a:rPr>
              <a:t>def residual_block(incoming, nb_blocks, out_channels, downsample=False,                   </a:t>
            </a:r>
            <a:r>
              <a:rPr lang="zh-CN" altLang="en-US" sz="1100" dirty="0" smtClean="0">
                <a:solidFill>
                  <a:schemeClr val="accent2"/>
                </a:solidFill>
              </a:rPr>
              <a:t>		downsample_strides</a:t>
            </a:r>
            <a:r>
              <a:rPr lang="zh-CN" altLang="en-US" sz="1100" dirty="0">
                <a:solidFill>
                  <a:schemeClr val="accent2"/>
                </a:solidFill>
              </a:rPr>
              <a:t>=2, activation</a:t>
            </a:r>
            <a:r>
              <a:rPr lang="zh-CN" altLang="en-US" sz="1100" dirty="0" smtClean="0">
                <a:solidFill>
                  <a:schemeClr val="accent2"/>
                </a:solidFill>
              </a:rPr>
              <a:t>=‘relu’, </a:t>
            </a:r>
            <a:r>
              <a:rPr lang="zh-CN" altLang="en-US" sz="1100" dirty="0">
                <a:solidFill>
                  <a:schemeClr val="accent2"/>
                </a:solidFill>
              </a:rPr>
              <a:t>batch_norm=True,                   </a:t>
            </a:r>
            <a:r>
              <a:rPr lang="zh-CN" altLang="en-US" sz="1100" dirty="0" smtClean="0">
                <a:solidFill>
                  <a:schemeClr val="accent2"/>
                </a:solidFill>
              </a:rPr>
              <a:t>		bias</a:t>
            </a:r>
            <a:r>
              <a:rPr lang="zh-CN" altLang="en-US" sz="1100" dirty="0">
                <a:solidFill>
                  <a:schemeClr val="accent2"/>
                </a:solidFill>
              </a:rPr>
              <a:t>=True, weights_init</a:t>
            </a:r>
            <a:r>
              <a:rPr lang="zh-CN" altLang="en-US" sz="1100" dirty="0" smtClean="0">
                <a:solidFill>
                  <a:schemeClr val="accent2"/>
                </a:solidFill>
              </a:rPr>
              <a:t>=‘variance_scaling’,                   			           		bias_init=‘zeros’, </a:t>
            </a:r>
            <a:r>
              <a:rPr lang="zh-CN" altLang="en-US" sz="1100" dirty="0">
                <a:solidFill>
                  <a:schemeClr val="accent2"/>
                </a:solidFill>
              </a:rPr>
              <a:t>regularizer</a:t>
            </a:r>
            <a:r>
              <a:rPr lang="zh-CN" altLang="en-US" sz="1100" dirty="0" smtClean="0">
                <a:solidFill>
                  <a:schemeClr val="accent2"/>
                </a:solidFill>
              </a:rPr>
              <a:t>=‘L2’, </a:t>
            </a:r>
            <a:r>
              <a:rPr lang="zh-CN" altLang="en-US" sz="1100" dirty="0">
                <a:solidFill>
                  <a:schemeClr val="accent2"/>
                </a:solidFill>
              </a:rPr>
              <a:t>weight_decay=0.0001,                   </a:t>
            </a:r>
            <a:r>
              <a:rPr lang="zh-CN" altLang="en-US" sz="1100" dirty="0" smtClean="0">
                <a:solidFill>
                  <a:schemeClr val="accent2"/>
                </a:solidFill>
              </a:rPr>
              <a:t>		trainable</a:t>
            </a:r>
            <a:r>
              <a:rPr lang="zh-CN" altLang="en-US" sz="1100" dirty="0">
                <a:solidFill>
                  <a:schemeClr val="accent2"/>
                </a:solidFill>
              </a:rPr>
              <a:t>=True, restore=True, reuse=False, scope=None,                   </a:t>
            </a:r>
            <a:r>
              <a:rPr lang="zh-CN" altLang="en-US" sz="1100" dirty="0" smtClean="0">
                <a:solidFill>
                  <a:schemeClr val="accent2"/>
                </a:solidFill>
              </a:rPr>
              <a:t>		          </a:t>
            </a:r>
            <a:r>
              <a:rPr lang="en-US" altLang="zh-CN" sz="1100" dirty="0" smtClean="0">
                <a:solidFill>
                  <a:schemeClr val="accent2"/>
                </a:solidFill>
              </a:rPr>
              <a:t>	</a:t>
            </a:r>
            <a:r>
              <a:rPr lang="zh-CN" altLang="en-US" sz="1100" dirty="0" smtClean="0">
                <a:solidFill>
                  <a:schemeClr val="accent2"/>
                </a:solidFill>
              </a:rPr>
              <a:t>name=“ResidualBlock”)</a:t>
            </a:r>
            <a:r>
              <a:rPr lang="zh-CN" altLang="en-US" sz="1100" dirty="0">
                <a:solidFill>
                  <a:schemeClr val="accent2"/>
                </a:solidFill>
              </a:rPr>
              <a:t>:   </a:t>
            </a:r>
            <a:r>
              <a:rPr lang="zh-CN" altLang="en-US" sz="1100" dirty="0" smtClean="0">
                <a:solidFill>
                  <a:schemeClr val="accent2"/>
                </a:solidFill>
              </a:rPr>
              <a:t> </a:t>
            </a:r>
          </a:p>
          <a:p>
            <a:r>
              <a:rPr lang="zh-CN" altLang="en-US" sz="1100" dirty="0" smtClean="0">
                <a:solidFill>
                  <a:schemeClr val="accent2"/>
                </a:solidFill>
              </a:rPr>
              <a:t>	resnet </a:t>
            </a:r>
            <a:r>
              <a:rPr lang="zh-CN" altLang="en-US" sz="1100" dirty="0">
                <a:solidFill>
                  <a:schemeClr val="accent2"/>
                </a:solidFill>
              </a:rPr>
              <a:t>= incoming   </a:t>
            </a:r>
            <a:endParaRPr lang="zh-CN" altLang="en-US" sz="1100" dirty="0" smtClean="0">
              <a:solidFill>
                <a:schemeClr val="accent2"/>
              </a:solidFill>
            </a:endParaRPr>
          </a:p>
          <a:p>
            <a:r>
              <a:rPr lang="zh-CN" altLang="en-US" sz="1100" dirty="0" smtClean="0">
                <a:solidFill>
                  <a:schemeClr val="accent2"/>
                </a:solidFill>
              </a:rPr>
              <a:t>	in_channels </a:t>
            </a:r>
            <a:r>
              <a:rPr lang="zh-CN" altLang="en-US" sz="1100" dirty="0">
                <a:solidFill>
                  <a:schemeClr val="accent2"/>
                </a:solidFill>
              </a:rPr>
              <a:t>= incoming.get_shape().as_list()[-1]    </a:t>
            </a:r>
            <a:endParaRPr lang="zh-CN" altLang="en-US" sz="1100" dirty="0" smtClean="0">
              <a:solidFill>
                <a:schemeClr val="accent2"/>
              </a:solidFill>
            </a:endParaRPr>
          </a:p>
          <a:p>
            <a:r>
              <a:rPr lang="zh-CN" altLang="en-US" sz="1100" dirty="0">
                <a:solidFill>
                  <a:schemeClr val="accent2"/>
                </a:solidFill>
              </a:rPr>
              <a:t>	</a:t>
            </a:r>
            <a:r>
              <a:rPr lang="zh-CN" altLang="en-US" sz="1100" dirty="0" smtClean="0">
                <a:solidFill>
                  <a:schemeClr val="accent2"/>
                </a:solidFill>
              </a:rPr>
              <a:t>with </a:t>
            </a:r>
            <a:r>
              <a:rPr lang="zh-CN" altLang="en-US" sz="1100" dirty="0">
                <a:solidFill>
                  <a:schemeClr val="accent2"/>
                </a:solidFill>
              </a:rPr>
              <a:t>tf.variable_op_scope([incoming], scope, name, reuse=reuse) as scope:        </a:t>
            </a:r>
            <a:r>
              <a:rPr lang="zh-CN" altLang="en-US" sz="1100" dirty="0" smtClean="0">
                <a:solidFill>
                  <a:schemeClr val="accent2"/>
                </a:solidFill>
              </a:rPr>
              <a:t>			name </a:t>
            </a:r>
            <a:r>
              <a:rPr lang="zh-CN" altLang="en-US" sz="1100" dirty="0">
                <a:solidFill>
                  <a:schemeClr val="accent2"/>
                </a:solidFill>
              </a:rPr>
              <a:t>= scope.name </a:t>
            </a:r>
            <a:r>
              <a:rPr lang="zh-CN" altLang="en-US" sz="1100" dirty="0" smtClean="0">
                <a:solidFill>
                  <a:schemeClr val="accent2"/>
                </a:solidFill>
              </a:rPr>
              <a:t>       </a:t>
            </a:r>
          </a:p>
          <a:p>
            <a:r>
              <a:rPr lang="zh-CN" altLang="en-US" sz="1100" dirty="0">
                <a:solidFill>
                  <a:schemeClr val="accent2"/>
                </a:solidFill>
              </a:rPr>
              <a:t>	</a:t>
            </a:r>
            <a:r>
              <a:rPr lang="zh-CN" altLang="en-US" sz="1100" dirty="0" smtClean="0">
                <a:solidFill>
                  <a:schemeClr val="accent2"/>
                </a:solidFill>
              </a:rPr>
              <a:t>	for </a:t>
            </a:r>
            <a:r>
              <a:rPr lang="zh-CN" altLang="en-US" sz="1100" dirty="0">
                <a:solidFill>
                  <a:schemeClr val="accent2"/>
                </a:solidFill>
              </a:rPr>
              <a:t>i in range(nb_blocks):            </a:t>
            </a:r>
            <a:endParaRPr lang="zh-CN" altLang="en-US" sz="1100" dirty="0" smtClean="0">
              <a:solidFill>
                <a:schemeClr val="accent2"/>
              </a:solidFill>
            </a:endParaRPr>
          </a:p>
          <a:p>
            <a:r>
              <a:rPr lang="zh-CN" altLang="en-US" sz="1100" dirty="0">
                <a:solidFill>
                  <a:schemeClr val="accent2"/>
                </a:solidFill>
              </a:rPr>
              <a:t>	</a:t>
            </a:r>
            <a:r>
              <a:rPr lang="zh-CN" altLang="en-US" sz="1100" dirty="0" smtClean="0">
                <a:solidFill>
                  <a:schemeClr val="accent2"/>
                </a:solidFill>
              </a:rPr>
              <a:t>		identity </a:t>
            </a:r>
            <a:r>
              <a:rPr lang="zh-CN" altLang="en-US" sz="1100" dirty="0">
                <a:solidFill>
                  <a:schemeClr val="accent2"/>
                </a:solidFill>
              </a:rPr>
              <a:t>= resnet           </a:t>
            </a:r>
            <a:endParaRPr lang="zh-CN" altLang="en-US" sz="1100" dirty="0" smtClean="0">
              <a:solidFill>
                <a:schemeClr val="accent2"/>
              </a:solidFill>
            </a:endParaRPr>
          </a:p>
          <a:p>
            <a:r>
              <a:rPr lang="zh-CN" altLang="en-US" sz="1100" dirty="0">
                <a:solidFill>
                  <a:schemeClr val="accent2"/>
                </a:solidFill>
              </a:rPr>
              <a:t>	</a:t>
            </a:r>
            <a:r>
              <a:rPr lang="zh-CN" altLang="en-US" sz="1100" dirty="0" smtClean="0">
                <a:solidFill>
                  <a:schemeClr val="accent2"/>
                </a:solidFill>
              </a:rPr>
              <a:t>		if </a:t>
            </a:r>
            <a:r>
              <a:rPr lang="zh-CN" altLang="en-US" sz="1100" dirty="0">
                <a:solidFill>
                  <a:schemeClr val="accent2"/>
                </a:solidFill>
              </a:rPr>
              <a:t>not downsample:                </a:t>
            </a:r>
            <a:endParaRPr lang="zh-CN" altLang="en-US" sz="1100" dirty="0" smtClean="0">
              <a:solidFill>
                <a:schemeClr val="accent2"/>
              </a:solidFill>
            </a:endParaRPr>
          </a:p>
          <a:p>
            <a:r>
              <a:rPr lang="zh-CN" altLang="en-US" sz="1100" dirty="0">
                <a:solidFill>
                  <a:schemeClr val="accent2"/>
                </a:solidFill>
              </a:rPr>
              <a:t>	</a:t>
            </a:r>
            <a:r>
              <a:rPr lang="zh-CN" altLang="en-US" sz="1100" dirty="0" smtClean="0">
                <a:solidFill>
                  <a:schemeClr val="accent2"/>
                </a:solidFill>
              </a:rPr>
              <a:t>			downsample_strides </a:t>
            </a:r>
            <a:r>
              <a:rPr lang="zh-CN" altLang="en-US" sz="1100" dirty="0">
                <a:solidFill>
                  <a:schemeClr val="accent2"/>
                </a:solidFill>
              </a:rPr>
              <a:t>= 1            </a:t>
            </a:r>
            <a:endParaRPr lang="zh-CN" altLang="en-US" sz="1100" dirty="0" smtClean="0">
              <a:solidFill>
                <a:schemeClr val="accent2"/>
              </a:solidFill>
            </a:endParaRPr>
          </a:p>
          <a:p>
            <a:r>
              <a:rPr lang="zh-CN" altLang="en-US" sz="1100" dirty="0">
                <a:solidFill>
                  <a:schemeClr val="accent2"/>
                </a:solidFill>
              </a:rPr>
              <a:t>	</a:t>
            </a:r>
            <a:r>
              <a:rPr lang="zh-CN" altLang="en-US" sz="1100" dirty="0" smtClean="0">
                <a:solidFill>
                  <a:schemeClr val="accent2"/>
                </a:solidFill>
              </a:rPr>
              <a:t>		if </a:t>
            </a:r>
            <a:r>
              <a:rPr lang="zh-CN" altLang="en-US" sz="1100" dirty="0">
                <a:solidFill>
                  <a:schemeClr val="accent2"/>
                </a:solidFill>
              </a:rPr>
              <a:t>batch_norm:                </a:t>
            </a:r>
            <a:endParaRPr lang="zh-CN" altLang="en-US" sz="1100" dirty="0" smtClean="0">
              <a:solidFill>
                <a:schemeClr val="accent2"/>
              </a:solidFill>
            </a:endParaRPr>
          </a:p>
          <a:p>
            <a:r>
              <a:rPr lang="zh-CN" altLang="en-US" sz="1100" dirty="0">
                <a:solidFill>
                  <a:schemeClr val="accent2"/>
                </a:solidFill>
              </a:rPr>
              <a:t>	</a:t>
            </a:r>
            <a:r>
              <a:rPr lang="zh-CN" altLang="en-US" sz="1100" dirty="0" smtClean="0">
                <a:solidFill>
                  <a:schemeClr val="accent2"/>
                </a:solidFill>
              </a:rPr>
              <a:t>			resnet </a:t>
            </a:r>
            <a:r>
              <a:rPr lang="zh-CN" altLang="en-US" sz="1100" dirty="0">
                <a:solidFill>
                  <a:schemeClr val="accent2"/>
                </a:solidFill>
              </a:rPr>
              <a:t>= tflearn.batch_normalization(resnet)            </a:t>
            </a:r>
            <a:r>
              <a:rPr lang="zh-CN" altLang="en-US" sz="1100" dirty="0" smtClean="0">
                <a:solidFill>
                  <a:schemeClr val="accent2"/>
                </a:solidFill>
              </a:rPr>
              <a:t>					resnet </a:t>
            </a:r>
            <a:r>
              <a:rPr lang="zh-CN" altLang="en-US" sz="1100" dirty="0">
                <a:solidFill>
                  <a:schemeClr val="accent2"/>
                </a:solidFill>
              </a:rPr>
              <a:t>= tflearn.activation(resnet, activation)           </a:t>
            </a:r>
            <a:endParaRPr lang="zh-CN" altLang="en-US" sz="1100" dirty="0" smtClean="0">
              <a:solidFill>
                <a:schemeClr val="accent2"/>
              </a:solidFill>
            </a:endParaRPr>
          </a:p>
          <a:p>
            <a:r>
              <a:rPr lang="zh-CN" altLang="en-US" sz="1100" dirty="0">
                <a:solidFill>
                  <a:schemeClr val="accent2"/>
                </a:solidFill>
              </a:rPr>
              <a:t>	</a:t>
            </a:r>
            <a:r>
              <a:rPr lang="zh-CN" altLang="en-US" sz="1100" dirty="0" smtClean="0">
                <a:solidFill>
                  <a:schemeClr val="accent2"/>
                </a:solidFill>
              </a:rPr>
              <a:t>		resnet </a:t>
            </a:r>
            <a:r>
              <a:rPr lang="zh-CN" altLang="en-US" sz="1100" dirty="0">
                <a:solidFill>
                  <a:schemeClr val="accent2"/>
                </a:solidFill>
              </a:rPr>
              <a:t>= conv_2d(resnet, out_channels, 3,                             </a:t>
            </a:r>
            <a:r>
              <a:rPr lang="zh-CN" altLang="en-US" sz="1100" dirty="0" smtClean="0">
                <a:solidFill>
                  <a:schemeClr val="accent2"/>
                </a:solidFill>
              </a:rPr>
              <a:t>						downsample_strides</a:t>
            </a:r>
            <a:r>
              <a:rPr lang="zh-CN" altLang="en-US" sz="1100" dirty="0">
                <a:solidFill>
                  <a:schemeClr val="accent2"/>
                </a:solidFill>
              </a:rPr>
              <a:t>, </a:t>
            </a:r>
            <a:r>
              <a:rPr lang="en-US" altLang="zh-CN" sz="1100" dirty="0" smtClean="0">
                <a:solidFill>
                  <a:schemeClr val="accent2"/>
                </a:solidFill>
              </a:rPr>
              <a:t>‘</a:t>
            </a:r>
            <a:r>
              <a:rPr lang="zh-CN" altLang="en-US" sz="1100" dirty="0" smtClean="0">
                <a:solidFill>
                  <a:schemeClr val="accent2"/>
                </a:solidFill>
              </a:rPr>
              <a:t>same</a:t>
            </a:r>
            <a:r>
              <a:rPr lang="en-US" altLang="zh-CN" sz="1100" dirty="0" smtClean="0">
                <a:solidFill>
                  <a:schemeClr val="accent2"/>
                </a:solidFill>
              </a:rPr>
              <a:t>’</a:t>
            </a:r>
            <a:r>
              <a:rPr lang="zh-CN" altLang="en-US" sz="1100" dirty="0" smtClean="0">
                <a:solidFill>
                  <a:schemeClr val="accent2"/>
                </a:solidFill>
              </a:rPr>
              <a:t>, </a:t>
            </a:r>
            <a:r>
              <a:rPr lang="en-US" altLang="zh-CN" sz="1100" dirty="0" smtClean="0">
                <a:solidFill>
                  <a:schemeClr val="accent2"/>
                </a:solidFill>
              </a:rPr>
              <a:t>‘</a:t>
            </a:r>
            <a:r>
              <a:rPr lang="zh-CN" altLang="en-US" sz="1100" dirty="0" smtClean="0">
                <a:solidFill>
                  <a:schemeClr val="accent2"/>
                </a:solidFill>
              </a:rPr>
              <a:t>linear</a:t>
            </a:r>
            <a:r>
              <a:rPr lang="en-US" altLang="zh-CN" sz="1100" dirty="0" smtClean="0">
                <a:solidFill>
                  <a:schemeClr val="accent2"/>
                </a:solidFill>
              </a:rPr>
              <a:t>’</a:t>
            </a:r>
            <a:r>
              <a:rPr lang="zh-CN" altLang="en-US" sz="1100" dirty="0" smtClean="0">
                <a:solidFill>
                  <a:schemeClr val="accent2"/>
                </a:solidFill>
              </a:rPr>
              <a:t>, bias</a:t>
            </a:r>
            <a:r>
              <a:rPr lang="zh-CN" altLang="en-US" sz="1100" dirty="0">
                <a:solidFill>
                  <a:schemeClr val="accent2"/>
                </a:solidFill>
              </a:rPr>
              <a:t>, weights_init</a:t>
            </a:r>
            <a:r>
              <a:rPr lang="zh-CN" altLang="en-US" sz="1100" dirty="0" smtClean="0">
                <a:solidFill>
                  <a:schemeClr val="accent2"/>
                </a:solidFill>
              </a:rPr>
              <a:t>,</a:t>
            </a:r>
            <a:r>
              <a:rPr lang="en-US" altLang="zh-CN" sz="1100" dirty="0">
                <a:solidFill>
                  <a:schemeClr val="accent2"/>
                </a:solidFill>
              </a:rPr>
              <a:t> </a:t>
            </a:r>
            <a:r>
              <a:rPr lang="en-US" altLang="zh-CN" sz="1100" dirty="0" smtClean="0">
                <a:solidFill>
                  <a:schemeClr val="accent2"/>
                </a:solidFill>
              </a:rPr>
              <a:t>					</a:t>
            </a:r>
            <a:r>
              <a:rPr lang="zh-CN" altLang="en-US" sz="1100" dirty="0" smtClean="0">
                <a:solidFill>
                  <a:schemeClr val="accent2"/>
                </a:solidFill>
              </a:rPr>
              <a:t>bias_init</a:t>
            </a:r>
            <a:r>
              <a:rPr lang="zh-CN" altLang="en-US" sz="1100" dirty="0">
                <a:solidFill>
                  <a:schemeClr val="accent2"/>
                </a:solidFill>
              </a:rPr>
              <a:t>, </a:t>
            </a:r>
            <a:r>
              <a:rPr lang="zh-CN" altLang="en-US" sz="1100" dirty="0" smtClean="0">
                <a:solidFill>
                  <a:schemeClr val="accent2"/>
                </a:solidFill>
              </a:rPr>
              <a:t>regularizer</a:t>
            </a:r>
            <a:r>
              <a:rPr lang="zh-CN" altLang="en-US" sz="1100" dirty="0">
                <a:solidFill>
                  <a:schemeClr val="accent2"/>
                </a:solidFill>
              </a:rPr>
              <a:t>, weight_decay, trainable</a:t>
            </a:r>
            <a:r>
              <a:rPr lang="zh-CN" altLang="en-US" sz="1100" dirty="0" smtClean="0">
                <a:solidFill>
                  <a:schemeClr val="accent2"/>
                </a:solidFill>
              </a:rPr>
              <a:t>, restore</a:t>
            </a:r>
            <a:r>
              <a:rPr lang="zh-CN" altLang="en-US" sz="1100" dirty="0">
                <a:solidFill>
                  <a:schemeClr val="accent2"/>
                </a:solidFill>
              </a:rPr>
              <a:t>)          </a:t>
            </a:r>
            <a:endParaRPr lang="zh-CN" altLang="en-US" sz="1100" dirty="0" smtClean="0">
              <a:solidFill>
                <a:schemeClr val="accent2"/>
              </a:solidFill>
            </a:endParaRPr>
          </a:p>
          <a:p>
            <a:r>
              <a:rPr lang="zh-CN" altLang="en-US" sz="1100" dirty="0">
                <a:solidFill>
                  <a:schemeClr val="accent2"/>
                </a:solidFill>
              </a:rPr>
              <a:t>	</a:t>
            </a:r>
            <a:r>
              <a:rPr lang="zh-CN" altLang="en-US" sz="1100" dirty="0" smtClean="0">
                <a:solidFill>
                  <a:schemeClr val="accent2"/>
                </a:solidFill>
              </a:rPr>
              <a:t>		if </a:t>
            </a:r>
            <a:r>
              <a:rPr lang="zh-CN" altLang="en-US" sz="1100" dirty="0">
                <a:solidFill>
                  <a:schemeClr val="accent2"/>
                </a:solidFill>
              </a:rPr>
              <a:t>batch_norm:                </a:t>
            </a:r>
            <a:endParaRPr lang="zh-CN" altLang="en-US" sz="1100" dirty="0" smtClean="0">
              <a:solidFill>
                <a:schemeClr val="accent2"/>
              </a:solidFill>
            </a:endParaRPr>
          </a:p>
          <a:p>
            <a:r>
              <a:rPr lang="zh-CN" altLang="en-US" sz="1100" dirty="0">
                <a:solidFill>
                  <a:schemeClr val="accent2"/>
                </a:solidFill>
              </a:rPr>
              <a:t>	</a:t>
            </a:r>
            <a:r>
              <a:rPr lang="zh-CN" altLang="en-US" sz="1100" dirty="0" smtClean="0">
                <a:solidFill>
                  <a:schemeClr val="accent2"/>
                </a:solidFill>
              </a:rPr>
              <a:t>			resnet </a:t>
            </a:r>
            <a:r>
              <a:rPr lang="zh-CN" altLang="en-US" sz="1100" dirty="0">
                <a:solidFill>
                  <a:schemeClr val="accent2"/>
                </a:solidFill>
              </a:rPr>
              <a:t>= tflearn.batch_normalization(resnet)            </a:t>
            </a:r>
            <a:r>
              <a:rPr lang="zh-CN" altLang="en-US" sz="1100" dirty="0" smtClean="0">
                <a:solidFill>
                  <a:schemeClr val="accent2"/>
                </a:solidFill>
              </a:rPr>
              <a:t>				</a:t>
            </a:r>
            <a:r>
              <a:rPr lang="en-US" altLang="zh-CN" sz="1100" dirty="0" smtClean="0">
                <a:solidFill>
                  <a:schemeClr val="accent2"/>
                </a:solidFill>
              </a:rPr>
              <a:t>	</a:t>
            </a:r>
            <a:r>
              <a:rPr lang="zh-CN" altLang="en-US" sz="1100" dirty="0" smtClean="0">
                <a:solidFill>
                  <a:schemeClr val="accent2"/>
                </a:solidFill>
              </a:rPr>
              <a:t>resnet </a:t>
            </a:r>
            <a:r>
              <a:rPr lang="zh-CN" altLang="en-US" sz="1100" dirty="0">
                <a:solidFill>
                  <a:schemeClr val="accent2"/>
                </a:solidFill>
              </a:rPr>
              <a:t>= </a:t>
            </a:r>
            <a:r>
              <a:rPr lang="zh-CN" altLang="en-US" sz="1100" dirty="0" smtClean="0">
                <a:solidFill>
                  <a:schemeClr val="accent2"/>
                </a:solidFill>
              </a:rPr>
              <a:t>tflearn.activation</a:t>
            </a:r>
            <a:r>
              <a:rPr lang="zh-CN" altLang="en-US" sz="1100" dirty="0">
                <a:solidFill>
                  <a:schemeClr val="accent2"/>
                </a:solidFill>
              </a:rPr>
              <a:t>(resnet, activation)            </a:t>
            </a:r>
            <a:endParaRPr lang="zh-CN" altLang="en-US" sz="1100" dirty="0" smtClean="0">
              <a:solidFill>
                <a:schemeClr val="accent2"/>
              </a:solidFill>
            </a:endParaRPr>
          </a:p>
          <a:p>
            <a:r>
              <a:rPr lang="zh-CN" altLang="en-US" sz="1100" dirty="0">
                <a:solidFill>
                  <a:schemeClr val="accent2"/>
                </a:solidFill>
              </a:rPr>
              <a:t>	</a:t>
            </a:r>
            <a:r>
              <a:rPr lang="zh-CN" altLang="en-US" sz="1100" dirty="0" smtClean="0">
                <a:solidFill>
                  <a:schemeClr val="accent2"/>
                </a:solidFill>
              </a:rPr>
              <a:t>		resnet </a:t>
            </a:r>
            <a:r>
              <a:rPr lang="zh-CN" altLang="en-US" sz="1100" dirty="0">
                <a:solidFill>
                  <a:schemeClr val="accent2"/>
                </a:solidFill>
              </a:rPr>
              <a:t>= conv_2d(resnet, out_channels, 3, 1, </a:t>
            </a:r>
            <a:r>
              <a:rPr lang="zh-CN" altLang="en-US" sz="1100" dirty="0" smtClean="0">
                <a:solidFill>
                  <a:schemeClr val="accent2"/>
                </a:solidFill>
              </a:rPr>
              <a:t>‘same’,                            </a:t>
            </a:r>
          </a:p>
          <a:p>
            <a:r>
              <a:rPr lang="en-US" altLang="zh-CN" sz="1100" dirty="0" smtClean="0">
                <a:solidFill>
                  <a:schemeClr val="accent2"/>
                </a:solidFill>
              </a:rPr>
              <a:t>			</a:t>
            </a:r>
            <a:r>
              <a:rPr lang="zh-CN" altLang="en-US" sz="1100" dirty="0" smtClean="0">
                <a:solidFill>
                  <a:schemeClr val="accent2"/>
                </a:solidFill>
              </a:rPr>
              <a:t>‘linear’, </a:t>
            </a:r>
            <a:r>
              <a:rPr lang="zh-CN" altLang="en-US" sz="1100" dirty="0">
                <a:solidFill>
                  <a:schemeClr val="accent2"/>
                </a:solidFill>
              </a:rPr>
              <a:t>bias, weights_init,  </a:t>
            </a:r>
            <a:r>
              <a:rPr lang="zh-CN" altLang="en-US" sz="1100" dirty="0" smtClean="0">
                <a:solidFill>
                  <a:schemeClr val="accent2"/>
                </a:solidFill>
              </a:rPr>
              <a:t>bias_init</a:t>
            </a:r>
            <a:r>
              <a:rPr lang="zh-CN" altLang="en-US" sz="1100" dirty="0">
                <a:solidFill>
                  <a:schemeClr val="accent2"/>
                </a:solidFill>
              </a:rPr>
              <a:t>, regularizer, weight_decay,                          </a:t>
            </a:r>
            <a:r>
              <a:rPr lang="en-US" altLang="zh-CN" sz="1100" dirty="0" smtClean="0">
                <a:solidFill>
                  <a:schemeClr val="accent2"/>
                </a:solidFill>
              </a:rPr>
              <a:t>			</a:t>
            </a:r>
            <a:r>
              <a:rPr lang="zh-CN" altLang="en-US" sz="1100" dirty="0" smtClean="0">
                <a:solidFill>
                  <a:schemeClr val="accent2"/>
                </a:solidFill>
              </a:rPr>
              <a:t>trainable</a:t>
            </a:r>
            <a:r>
              <a:rPr lang="zh-CN" altLang="en-US" sz="1100" dirty="0">
                <a:solidFill>
                  <a:schemeClr val="accent2"/>
                </a:solidFill>
              </a:rPr>
              <a:t>, restore)           </a:t>
            </a:r>
            <a:endParaRPr lang="zh-CN" altLang="en-US" sz="1100" dirty="0" smtClean="0">
              <a:solidFill>
                <a:schemeClr val="accent2"/>
              </a:solidFill>
            </a:endParaRPr>
          </a:p>
          <a:p>
            <a:r>
              <a:rPr lang="zh-CN" altLang="en-US" sz="1100" dirty="0">
                <a:solidFill>
                  <a:schemeClr val="accent2"/>
                </a:solidFill>
              </a:rPr>
              <a:t>	</a:t>
            </a:r>
            <a:r>
              <a:rPr lang="zh-CN" altLang="en-US" sz="1100" dirty="0" smtClean="0">
                <a:solidFill>
                  <a:schemeClr val="accent2"/>
                </a:solidFill>
              </a:rPr>
              <a:t>		 </a:t>
            </a:r>
            <a:r>
              <a:rPr lang="zh-CN" altLang="en-US" sz="1100" dirty="0">
                <a:solidFill>
                  <a:schemeClr val="accent2"/>
                </a:solidFill>
              </a:rPr>
              <a:t># Downsampling           </a:t>
            </a:r>
            <a:endParaRPr lang="zh-CN" altLang="en-US" sz="1100" dirty="0" smtClean="0">
              <a:solidFill>
                <a:schemeClr val="accent2"/>
              </a:solidFill>
            </a:endParaRPr>
          </a:p>
          <a:p>
            <a:r>
              <a:rPr lang="zh-CN" altLang="en-US" sz="1100" dirty="0">
                <a:solidFill>
                  <a:schemeClr val="accent2"/>
                </a:solidFill>
              </a:rPr>
              <a:t>	</a:t>
            </a:r>
            <a:r>
              <a:rPr lang="zh-CN" altLang="en-US" sz="1100" dirty="0" smtClean="0">
                <a:solidFill>
                  <a:schemeClr val="accent2"/>
                </a:solidFill>
              </a:rPr>
              <a:t>		 </a:t>
            </a:r>
            <a:r>
              <a:rPr lang="zh-CN" altLang="en-US" sz="1100" dirty="0">
                <a:solidFill>
                  <a:schemeClr val="accent2"/>
                </a:solidFill>
              </a:rPr>
              <a:t>if downsample_strides &gt; 1:                </a:t>
            </a:r>
            <a:endParaRPr lang="zh-CN" altLang="en-US" sz="1100" dirty="0" smtClean="0">
              <a:solidFill>
                <a:schemeClr val="accent2"/>
              </a:solidFill>
            </a:endParaRPr>
          </a:p>
          <a:p>
            <a:r>
              <a:rPr lang="zh-CN" altLang="en-US" sz="1100" dirty="0">
                <a:solidFill>
                  <a:schemeClr val="accent2"/>
                </a:solidFill>
              </a:rPr>
              <a:t>	</a:t>
            </a:r>
            <a:r>
              <a:rPr lang="zh-CN" altLang="en-US" sz="1100" dirty="0" smtClean="0">
                <a:solidFill>
                  <a:schemeClr val="accent2"/>
                </a:solidFill>
              </a:rPr>
              <a:t>			identity </a:t>
            </a:r>
            <a:r>
              <a:rPr lang="zh-CN" altLang="en-US" sz="1100" dirty="0">
                <a:solidFill>
                  <a:schemeClr val="accent2"/>
                </a:solidFill>
              </a:rPr>
              <a:t>= tflearn.avg_pool_2d(identity, 1, </a:t>
            </a:r>
            <a:r>
              <a:rPr lang="zh-CN" altLang="en-US" sz="1100" dirty="0" smtClean="0">
                <a:solidFill>
                  <a:schemeClr val="accent2"/>
                </a:solidFill>
              </a:rPr>
              <a:t>downsample_strides</a:t>
            </a:r>
            <a:r>
              <a:rPr lang="zh-CN" altLang="en-US" sz="1100" dirty="0">
                <a:solidFill>
                  <a:schemeClr val="accent2"/>
                </a:solidFill>
              </a:rPr>
              <a:t>)            </a:t>
            </a:r>
            <a:endParaRPr lang="zh-CN" altLang="en-US" sz="1100" dirty="0" smtClean="0">
              <a:solidFill>
                <a:schemeClr val="accent2"/>
              </a:solidFill>
            </a:endParaRPr>
          </a:p>
          <a:p>
            <a:r>
              <a:rPr lang="zh-CN" altLang="en-US" sz="1100" dirty="0">
                <a:solidFill>
                  <a:schemeClr val="accent2"/>
                </a:solidFill>
              </a:rPr>
              <a:t>	</a:t>
            </a:r>
            <a:r>
              <a:rPr lang="zh-CN" altLang="en-US" sz="1100" dirty="0" smtClean="0">
                <a:solidFill>
                  <a:schemeClr val="accent2"/>
                </a:solidFill>
              </a:rPr>
              <a:t>		# </a:t>
            </a:r>
            <a:r>
              <a:rPr lang="zh-CN" altLang="en-US" sz="1100" dirty="0">
                <a:solidFill>
                  <a:schemeClr val="accent2"/>
                </a:solidFill>
              </a:rPr>
              <a:t>Projection to new dimension            </a:t>
            </a:r>
            <a:endParaRPr lang="zh-CN" altLang="en-US" sz="1100" dirty="0" smtClean="0">
              <a:solidFill>
                <a:schemeClr val="accent2"/>
              </a:solidFill>
            </a:endParaRPr>
          </a:p>
          <a:p>
            <a:r>
              <a:rPr lang="zh-CN" altLang="en-US" sz="1100" dirty="0">
                <a:solidFill>
                  <a:schemeClr val="accent2"/>
                </a:solidFill>
              </a:rPr>
              <a:t>	</a:t>
            </a:r>
            <a:r>
              <a:rPr lang="zh-CN" altLang="en-US" sz="1100" dirty="0" smtClean="0">
                <a:solidFill>
                  <a:schemeClr val="accent2"/>
                </a:solidFill>
              </a:rPr>
              <a:t>		if </a:t>
            </a:r>
            <a:r>
              <a:rPr lang="zh-CN" altLang="en-US" sz="1100" dirty="0">
                <a:solidFill>
                  <a:schemeClr val="accent2"/>
                </a:solidFill>
              </a:rPr>
              <a:t>in_channels != out_channels:                </a:t>
            </a:r>
            <a:endParaRPr lang="zh-CN" altLang="en-US" sz="1100" dirty="0" smtClean="0">
              <a:solidFill>
                <a:schemeClr val="accent2"/>
              </a:solidFill>
            </a:endParaRPr>
          </a:p>
          <a:p>
            <a:r>
              <a:rPr lang="zh-CN" altLang="en-US" sz="1100" dirty="0">
                <a:solidFill>
                  <a:schemeClr val="accent2"/>
                </a:solidFill>
              </a:rPr>
              <a:t>	</a:t>
            </a:r>
            <a:r>
              <a:rPr lang="zh-CN" altLang="en-US" sz="1100" dirty="0" smtClean="0">
                <a:solidFill>
                  <a:schemeClr val="accent2"/>
                </a:solidFill>
              </a:rPr>
              <a:t>			ch </a:t>
            </a:r>
            <a:r>
              <a:rPr lang="zh-CN" altLang="en-US" sz="1100" dirty="0">
                <a:solidFill>
                  <a:schemeClr val="accent2"/>
                </a:solidFill>
              </a:rPr>
              <a:t>= (out_channels - in_channels)//2                </a:t>
            </a:r>
            <a:endParaRPr lang="zh-CN" altLang="en-US" sz="1100" dirty="0" smtClean="0">
              <a:solidFill>
                <a:schemeClr val="accent2"/>
              </a:solidFill>
            </a:endParaRPr>
          </a:p>
          <a:p>
            <a:r>
              <a:rPr lang="zh-CN" altLang="en-US" sz="1100" dirty="0">
                <a:solidFill>
                  <a:schemeClr val="accent2"/>
                </a:solidFill>
              </a:rPr>
              <a:t>	</a:t>
            </a:r>
            <a:r>
              <a:rPr lang="zh-CN" altLang="en-US" sz="1100" dirty="0" smtClean="0">
                <a:solidFill>
                  <a:schemeClr val="accent2"/>
                </a:solidFill>
              </a:rPr>
              <a:t>			identity </a:t>
            </a:r>
            <a:r>
              <a:rPr lang="zh-CN" altLang="en-US" sz="1100" dirty="0">
                <a:solidFill>
                  <a:schemeClr val="accent2"/>
                </a:solidFill>
              </a:rPr>
              <a:t>= tf.pad(identity, </a:t>
            </a:r>
            <a:r>
              <a:rPr lang="zh-CN" altLang="en-US" sz="1100" dirty="0" smtClean="0">
                <a:solidFill>
                  <a:schemeClr val="accent2"/>
                </a:solidFill>
              </a:rPr>
              <a:t>[</a:t>
            </a:r>
            <a:r>
              <a:rPr lang="zh-CN" altLang="en-US" sz="1100" dirty="0">
                <a:solidFill>
                  <a:schemeClr val="accent2"/>
                </a:solidFill>
              </a:rPr>
              <a:t>[0, 0], [0, 0], [0, 0], [ch, ch]])                </a:t>
            </a:r>
            <a:r>
              <a:rPr lang="zh-CN" altLang="en-US" sz="1100" dirty="0" smtClean="0">
                <a:solidFill>
                  <a:schemeClr val="accent2"/>
                </a:solidFill>
              </a:rPr>
              <a:t>				in_channels </a:t>
            </a:r>
            <a:r>
              <a:rPr lang="zh-CN" altLang="en-US" sz="1100" dirty="0">
                <a:solidFill>
                  <a:schemeClr val="accent2"/>
                </a:solidFill>
              </a:rPr>
              <a:t>= out_channels            </a:t>
            </a:r>
            <a:endParaRPr lang="zh-CN" altLang="en-US" sz="1100" dirty="0" smtClean="0">
              <a:solidFill>
                <a:schemeClr val="accent2"/>
              </a:solidFill>
            </a:endParaRPr>
          </a:p>
          <a:p>
            <a:r>
              <a:rPr lang="zh-CN" altLang="en-US" sz="1100" dirty="0">
                <a:solidFill>
                  <a:schemeClr val="accent2"/>
                </a:solidFill>
              </a:rPr>
              <a:t>	</a:t>
            </a:r>
            <a:r>
              <a:rPr lang="zh-CN" altLang="en-US" sz="1100" dirty="0" smtClean="0">
                <a:solidFill>
                  <a:schemeClr val="accent2"/>
                </a:solidFill>
              </a:rPr>
              <a:t>		resnet </a:t>
            </a:r>
            <a:r>
              <a:rPr lang="zh-CN" altLang="en-US" sz="1100" dirty="0">
                <a:solidFill>
                  <a:schemeClr val="accent2"/>
                </a:solidFill>
              </a:rPr>
              <a:t>= resnet + identity    </a:t>
            </a:r>
            <a:endParaRPr lang="en-US" altLang="zh-CN" sz="1100" dirty="0" smtClean="0">
              <a:solidFill>
                <a:schemeClr val="accent2"/>
              </a:solidFill>
            </a:endParaRPr>
          </a:p>
          <a:p>
            <a:r>
              <a:rPr lang="en-US" altLang="zh-CN" sz="1100" dirty="0">
                <a:solidFill>
                  <a:schemeClr val="accent2"/>
                </a:solidFill>
              </a:rPr>
              <a:t>	</a:t>
            </a:r>
            <a:r>
              <a:rPr lang="zh-CN" altLang="en-US" sz="1100" dirty="0" smtClean="0">
                <a:solidFill>
                  <a:schemeClr val="accent2"/>
                </a:solidFill>
              </a:rPr>
              <a:t>return resnet</a:t>
            </a:r>
            <a:endParaRPr lang="zh-CN" altLang="en-US" sz="1100" dirty="0">
              <a:solidFill>
                <a:schemeClr val="accent2"/>
              </a:solidFill>
            </a:endParaRPr>
          </a:p>
        </p:txBody>
      </p:sp>
    </p:spTree>
    <p:extLst>
      <p:ext uri="{BB962C8B-B14F-4D97-AF65-F5344CB8AC3E}">
        <p14:creationId xmlns:p14="http://schemas.microsoft.com/office/powerpoint/2010/main" val="2730500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912149" y="0"/>
            <a:ext cx="7133684" cy="769441"/>
          </a:xfrm>
          <a:prstGeom prst="rect">
            <a:avLst/>
          </a:prstGeom>
          <a:noFill/>
        </p:spPr>
        <p:txBody>
          <a:bodyPr wrap="none" rtlCol="0">
            <a:spAutoFit/>
          </a:bodyPr>
          <a:lstStyle/>
          <a:p>
            <a:r>
              <a:rPr lang="en-US" altLang="zh-CN" sz="4400" b="1" dirty="0"/>
              <a:t>Deep Residual Network</a:t>
            </a:r>
          </a:p>
        </p:txBody>
      </p:sp>
      <p:sp>
        <p:nvSpPr>
          <p:cNvPr id="6" name="文本框 5"/>
          <p:cNvSpPr txBox="1"/>
          <p:nvPr/>
        </p:nvSpPr>
        <p:spPr>
          <a:xfrm>
            <a:off x="1125415" y="1560712"/>
            <a:ext cx="184731" cy="369332"/>
          </a:xfrm>
          <a:prstGeom prst="rect">
            <a:avLst/>
          </a:prstGeom>
          <a:noFill/>
        </p:spPr>
        <p:txBody>
          <a:bodyPr wrap="none" rtlCol="0">
            <a:spAutoFit/>
          </a:bodyPr>
          <a:lstStyle/>
          <a:p>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364" y="793707"/>
            <a:ext cx="2479636" cy="5911893"/>
          </a:xfrm>
          <a:prstGeom prst="rect">
            <a:avLst/>
          </a:prstGeom>
        </p:spPr>
      </p:pic>
      <p:pic>
        <p:nvPicPr>
          <p:cNvPr id="7" name="图片 6"/>
          <p:cNvPicPr>
            <a:picLocks noChangeAspect="1"/>
          </p:cNvPicPr>
          <p:nvPr/>
        </p:nvPicPr>
        <p:blipFill>
          <a:blip r:embed="rId4"/>
          <a:stretch>
            <a:fillRect/>
          </a:stretch>
        </p:blipFill>
        <p:spPr>
          <a:xfrm>
            <a:off x="3147546" y="1439333"/>
            <a:ext cx="8867081" cy="5079098"/>
          </a:xfrm>
          <a:prstGeom prst="rect">
            <a:avLst/>
          </a:prstGeom>
        </p:spPr>
      </p:pic>
    </p:spTree>
    <p:extLst>
      <p:ext uri="{BB962C8B-B14F-4D97-AF65-F5344CB8AC3E}">
        <p14:creationId xmlns:p14="http://schemas.microsoft.com/office/powerpoint/2010/main" val="11641109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114" y="5375366"/>
            <a:ext cx="2743200" cy="1840992"/>
          </a:xfrm>
          <a:prstGeom prst="rect">
            <a:avLst/>
          </a:prstGeom>
        </p:spPr>
      </p:pic>
      <p:sp>
        <p:nvSpPr>
          <p:cNvPr id="6" name="文本框 5"/>
          <p:cNvSpPr txBox="1"/>
          <p:nvPr/>
        </p:nvSpPr>
        <p:spPr>
          <a:xfrm>
            <a:off x="2912149" y="0"/>
            <a:ext cx="6620723" cy="769441"/>
          </a:xfrm>
          <a:prstGeom prst="rect">
            <a:avLst/>
          </a:prstGeom>
          <a:noFill/>
        </p:spPr>
        <p:txBody>
          <a:bodyPr wrap="none" rtlCol="0">
            <a:spAutoFit/>
          </a:bodyPr>
          <a:lstStyle/>
          <a:p>
            <a:r>
              <a:rPr lang="en-US" altLang="zh-CN" sz="4400" b="1" dirty="0" smtClean="0"/>
              <a:t>Tools</a:t>
            </a:r>
            <a:r>
              <a:rPr lang="zh-CN" altLang="en-US" sz="4400" b="1" dirty="0" smtClean="0"/>
              <a:t> </a:t>
            </a:r>
            <a:r>
              <a:rPr lang="en-US" altLang="zh-CN" sz="4400" b="1" dirty="0" smtClean="0"/>
              <a:t>For</a:t>
            </a:r>
            <a:r>
              <a:rPr lang="zh-CN" altLang="en-US" sz="4400" b="1" dirty="0" smtClean="0"/>
              <a:t> </a:t>
            </a:r>
            <a:r>
              <a:rPr lang="en-US" altLang="zh-CN" sz="4400" b="1" dirty="0" err="1" smtClean="0"/>
              <a:t>TensorFlow</a:t>
            </a:r>
            <a:endParaRPr lang="en-US" altLang="zh-CN" sz="4400" b="1" dirty="0"/>
          </a:p>
        </p:txBody>
      </p:sp>
      <p:sp>
        <p:nvSpPr>
          <p:cNvPr id="7" name="文本框 6"/>
          <p:cNvSpPr txBox="1"/>
          <p:nvPr/>
        </p:nvSpPr>
        <p:spPr>
          <a:xfrm>
            <a:off x="2154195" y="2992310"/>
            <a:ext cx="1168910" cy="523220"/>
          </a:xfrm>
          <a:prstGeom prst="rect">
            <a:avLst/>
          </a:prstGeom>
          <a:noFill/>
        </p:spPr>
        <p:txBody>
          <a:bodyPr wrap="none" rtlCol="0">
            <a:spAutoFit/>
          </a:bodyPr>
          <a:lstStyle/>
          <a:p>
            <a:r>
              <a:rPr kumimoji="1" lang="en-US" altLang="zh-CN" sz="2800" dirty="0" err="1" smtClean="0">
                <a:solidFill>
                  <a:schemeClr val="accent2"/>
                </a:solidFill>
              </a:rPr>
              <a:t>Keras</a:t>
            </a:r>
            <a:endParaRPr kumimoji="1" lang="zh-CN" altLang="en-US" sz="2800" dirty="0">
              <a:solidFill>
                <a:schemeClr val="accent2"/>
              </a:solidFill>
            </a:endParaRPr>
          </a:p>
        </p:txBody>
      </p:sp>
      <p:sp>
        <p:nvSpPr>
          <p:cNvPr id="9" name="矩形 8"/>
          <p:cNvSpPr/>
          <p:nvPr/>
        </p:nvSpPr>
        <p:spPr>
          <a:xfrm>
            <a:off x="7446851" y="4498203"/>
            <a:ext cx="4185761" cy="1754326"/>
          </a:xfrm>
          <a:prstGeom prst="rect">
            <a:avLst/>
          </a:prstGeom>
          <a:noFill/>
        </p:spPr>
        <p:txBody>
          <a:bodyPr wrap="none" lIns="91440" tIns="45720" rIns="91440" bIns="45720">
            <a:spAutoFit/>
          </a:bodyPr>
          <a:lstStyle/>
          <a:p>
            <a:pPr algn="ctr"/>
            <a:r>
              <a:rPr lang="en-US" altLang="zh-CN" sz="5400" b="0" cap="none" spc="0" dirty="0" smtClean="0">
                <a:ln w="0"/>
                <a:solidFill>
                  <a:schemeClr val="accent1"/>
                </a:solidFill>
                <a:effectLst>
                  <a:outerShdw blurRad="38100" dist="25400" dir="5400000" algn="ctr" rotWithShape="0">
                    <a:srgbClr val="6E747A">
                      <a:alpha val="43000"/>
                    </a:srgbClr>
                  </a:outerShdw>
                </a:effectLst>
              </a:rPr>
              <a:t>Next</a:t>
            </a:r>
            <a:endParaRPr lang="zh-CN" altLang="en-US" sz="5400" b="0" cap="none" spc="0" dirty="0" smtClean="0">
              <a:ln w="0"/>
              <a:solidFill>
                <a:schemeClr val="accent1"/>
              </a:solidFill>
              <a:effectLst>
                <a:outerShdw blurRad="38100" dist="25400" dir="5400000" algn="ctr" rotWithShape="0">
                  <a:srgbClr val="6E747A">
                    <a:alpha val="43000"/>
                  </a:srgbClr>
                </a:outerShdw>
              </a:effectLst>
            </a:endParaRPr>
          </a:p>
          <a:p>
            <a:pPr algn="ctr"/>
            <a:r>
              <a:rPr lang="en-US" altLang="zh-CN" sz="5400" b="0" cap="none" spc="0" dirty="0" smtClean="0">
                <a:ln w="0"/>
                <a:solidFill>
                  <a:schemeClr val="accent1"/>
                </a:solidFill>
                <a:effectLst>
                  <a:outerShdw blurRad="38100" dist="25400" dir="5400000" algn="ctr" rotWithShape="0">
                    <a:srgbClr val="6E747A">
                      <a:alpha val="43000"/>
                    </a:srgbClr>
                  </a:outerShdw>
                </a:effectLst>
              </a:rPr>
              <a:t>Applications</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11" name="文本框 10"/>
          <p:cNvSpPr txBox="1"/>
          <p:nvPr/>
        </p:nvSpPr>
        <p:spPr>
          <a:xfrm>
            <a:off x="2154195" y="1029916"/>
            <a:ext cx="1534394" cy="523220"/>
          </a:xfrm>
          <a:prstGeom prst="rect">
            <a:avLst/>
          </a:prstGeom>
          <a:noFill/>
        </p:spPr>
        <p:txBody>
          <a:bodyPr wrap="none" rtlCol="0">
            <a:spAutoFit/>
          </a:bodyPr>
          <a:lstStyle/>
          <a:p>
            <a:r>
              <a:rPr kumimoji="1" lang="en-US" altLang="zh-CN" sz="2800" dirty="0" err="1" smtClean="0">
                <a:solidFill>
                  <a:schemeClr val="accent2"/>
                </a:solidFill>
              </a:rPr>
              <a:t>TFlearn</a:t>
            </a:r>
            <a:endParaRPr kumimoji="1" lang="zh-CN" altLang="en-US" sz="2800" dirty="0">
              <a:solidFill>
                <a:schemeClr val="accent2"/>
              </a:solidFill>
            </a:endParaRPr>
          </a:p>
        </p:txBody>
      </p:sp>
      <p:sp>
        <p:nvSpPr>
          <p:cNvPr id="13" name="文本框 12"/>
          <p:cNvSpPr txBox="1"/>
          <p:nvPr/>
        </p:nvSpPr>
        <p:spPr>
          <a:xfrm>
            <a:off x="2154195" y="3913887"/>
            <a:ext cx="1495922" cy="523220"/>
          </a:xfrm>
          <a:prstGeom prst="rect">
            <a:avLst/>
          </a:prstGeom>
          <a:noFill/>
        </p:spPr>
        <p:txBody>
          <a:bodyPr wrap="none" rtlCol="0">
            <a:spAutoFit/>
          </a:bodyPr>
          <a:lstStyle/>
          <a:p>
            <a:r>
              <a:rPr kumimoji="1" lang="en-US" altLang="zh-CN" sz="2800" dirty="0" smtClean="0">
                <a:solidFill>
                  <a:schemeClr val="accent2"/>
                </a:solidFill>
              </a:rPr>
              <a:t>TF-slim</a:t>
            </a:r>
            <a:endParaRPr kumimoji="1" lang="zh-CN" altLang="en-US" sz="2800" dirty="0">
              <a:solidFill>
                <a:schemeClr val="accent2"/>
              </a:solidFill>
            </a:endParaRPr>
          </a:p>
        </p:txBody>
      </p:sp>
      <p:sp>
        <p:nvSpPr>
          <p:cNvPr id="14" name="文本框 13"/>
          <p:cNvSpPr txBox="1"/>
          <p:nvPr/>
        </p:nvSpPr>
        <p:spPr>
          <a:xfrm>
            <a:off x="2154195" y="4835464"/>
            <a:ext cx="1181734" cy="523220"/>
          </a:xfrm>
          <a:prstGeom prst="rect">
            <a:avLst/>
          </a:prstGeom>
          <a:noFill/>
        </p:spPr>
        <p:txBody>
          <a:bodyPr wrap="none" rtlCol="0">
            <a:spAutoFit/>
          </a:bodyPr>
          <a:lstStyle/>
          <a:p>
            <a:r>
              <a:rPr kumimoji="1" lang="en-US" altLang="zh-CN" sz="2800" dirty="0">
                <a:solidFill>
                  <a:schemeClr val="accent2"/>
                </a:solidFill>
              </a:rPr>
              <a:t>L</a:t>
            </a:r>
            <a:r>
              <a:rPr kumimoji="1" lang="en-US" altLang="zh-CN" sz="2800" dirty="0" smtClean="0">
                <a:solidFill>
                  <a:schemeClr val="accent2"/>
                </a:solidFill>
              </a:rPr>
              <a:t>earn</a:t>
            </a:r>
            <a:endParaRPr kumimoji="1" lang="zh-CN" altLang="en-US" sz="2800" dirty="0">
              <a:solidFill>
                <a:schemeClr val="accent2"/>
              </a:solidFill>
            </a:endParaRPr>
          </a:p>
        </p:txBody>
      </p:sp>
      <p:sp>
        <p:nvSpPr>
          <p:cNvPr id="15" name="文本框 14"/>
          <p:cNvSpPr txBox="1"/>
          <p:nvPr/>
        </p:nvSpPr>
        <p:spPr>
          <a:xfrm>
            <a:off x="2154195" y="1999961"/>
            <a:ext cx="2297424" cy="523220"/>
          </a:xfrm>
          <a:prstGeom prst="rect">
            <a:avLst/>
          </a:prstGeom>
          <a:noFill/>
        </p:spPr>
        <p:txBody>
          <a:bodyPr wrap="none" rtlCol="0">
            <a:spAutoFit/>
          </a:bodyPr>
          <a:lstStyle/>
          <a:p>
            <a:r>
              <a:rPr kumimoji="1" lang="en-US" altLang="zh-CN" sz="2800" dirty="0" err="1">
                <a:solidFill>
                  <a:schemeClr val="accent2"/>
                </a:solidFill>
              </a:rPr>
              <a:t>TensorLayer</a:t>
            </a:r>
            <a:endParaRPr kumimoji="1" lang="zh-CN" altLang="en-US" sz="2800" dirty="0">
              <a:solidFill>
                <a:schemeClr val="accent2"/>
              </a:solidFill>
            </a:endParaRPr>
          </a:p>
        </p:txBody>
      </p:sp>
    </p:spTree>
    <p:extLst>
      <p:ext uri="{BB962C8B-B14F-4D97-AF65-F5344CB8AC3E}">
        <p14:creationId xmlns:p14="http://schemas.microsoft.com/office/powerpoint/2010/main" val="6562079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084164" y="182880"/>
            <a:ext cx="5900974" cy="769441"/>
          </a:xfrm>
          <a:prstGeom prst="rect">
            <a:avLst/>
          </a:prstGeom>
          <a:noFill/>
        </p:spPr>
        <p:txBody>
          <a:bodyPr wrap="none" rtlCol="0">
            <a:spAutoFit/>
          </a:bodyPr>
          <a:lstStyle/>
          <a:p>
            <a:r>
              <a:rPr kumimoji="1" lang="en-US" altLang="zh-CN" sz="4400" dirty="0" smtClean="0"/>
              <a:t>Deep</a:t>
            </a:r>
            <a:r>
              <a:rPr kumimoji="1" lang="zh-CN" altLang="en-US" sz="4400" dirty="0" smtClean="0"/>
              <a:t> </a:t>
            </a:r>
            <a:r>
              <a:rPr kumimoji="1" lang="en-US" altLang="zh-CN" sz="4400" dirty="0" smtClean="0"/>
              <a:t>CV</a:t>
            </a:r>
            <a:r>
              <a:rPr kumimoji="1" lang="zh-CN" altLang="en-US" sz="4400" dirty="0" smtClean="0"/>
              <a:t> </a:t>
            </a:r>
            <a:r>
              <a:rPr kumimoji="1" lang="en-US" altLang="zh-CN" sz="4400" dirty="0" smtClean="0"/>
              <a:t>Applications</a:t>
            </a:r>
            <a:endParaRPr kumimoji="1" lang="zh-CN" altLang="en-US" sz="4400" dirty="0"/>
          </a:p>
        </p:txBody>
      </p:sp>
      <p:sp>
        <p:nvSpPr>
          <p:cNvPr id="2" name="文本框 1"/>
          <p:cNvSpPr txBox="1"/>
          <p:nvPr/>
        </p:nvSpPr>
        <p:spPr>
          <a:xfrm>
            <a:off x="1507958" y="1187116"/>
            <a:ext cx="10220980" cy="2862322"/>
          </a:xfrm>
          <a:prstGeom prst="rect">
            <a:avLst/>
          </a:prstGeom>
          <a:noFill/>
        </p:spPr>
        <p:txBody>
          <a:bodyPr wrap="square" rtlCol="0">
            <a:spAutoFit/>
          </a:bodyPr>
          <a:lstStyle/>
          <a:p>
            <a:pPr marL="342900" indent="-342900">
              <a:lnSpc>
                <a:spcPct val="150000"/>
              </a:lnSpc>
              <a:buFont typeface="+mj-lt"/>
              <a:buAutoNum type="arabicPeriod"/>
            </a:pPr>
            <a:r>
              <a:rPr kumimoji="1" lang="en-US" altLang="zh-CN" sz="4000" dirty="0"/>
              <a:t>I</a:t>
            </a:r>
            <a:r>
              <a:rPr kumimoji="1" lang="en-US" altLang="zh-CN" sz="4000" dirty="0" smtClean="0"/>
              <a:t>mage</a:t>
            </a:r>
            <a:r>
              <a:rPr kumimoji="1" lang="zh-CN" altLang="en-US" sz="4000" dirty="0" smtClean="0"/>
              <a:t> </a:t>
            </a:r>
            <a:r>
              <a:rPr kumimoji="1" lang="en-US" altLang="zh-CN" sz="4000" dirty="0" smtClean="0"/>
              <a:t>Classification</a:t>
            </a:r>
            <a:endParaRPr kumimoji="1" lang="zh-CN" altLang="en-US" sz="4000" dirty="0" smtClean="0"/>
          </a:p>
          <a:p>
            <a:pPr marL="342900" indent="-342900">
              <a:lnSpc>
                <a:spcPct val="150000"/>
              </a:lnSpc>
              <a:buFont typeface="+mj-lt"/>
              <a:buAutoNum type="arabicPeriod"/>
            </a:pPr>
            <a:r>
              <a:rPr kumimoji="1" lang="en-US" altLang="zh-CN" sz="4000" dirty="0" smtClean="0"/>
              <a:t>Neural</a:t>
            </a:r>
            <a:r>
              <a:rPr kumimoji="1" lang="zh-CN" altLang="en-US" sz="4000" dirty="0" smtClean="0"/>
              <a:t> </a:t>
            </a:r>
            <a:r>
              <a:rPr kumimoji="1" lang="en-US" altLang="zh-CN" sz="4000" dirty="0" smtClean="0"/>
              <a:t>Style</a:t>
            </a:r>
            <a:endParaRPr kumimoji="1" lang="zh-CN" altLang="en-US" sz="4000" dirty="0" smtClean="0"/>
          </a:p>
          <a:p>
            <a:pPr marL="342900" indent="-342900">
              <a:lnSpc>
                <a:spcPct val="150000"/>
              </a:lnSpc>
              <a:buFont typeface="+mj-lt"/>
              <a:buAutoNum type="arabicPeriod"/>
            </a:pPr>
            <a:r>
              <a:rPr kumimoji="1" lang="en-US" altLang="zh-CN" sz="4000" dirty="0" smtClean="0"/>
              <a:t>Txt2Img,</a:t>
            </a:r>
            <a:r>
              <a:rPr kumimoji="1" lang="zh-CN" altLang="en-US" sz="4000" dirty="0" smtClean="0"/>
              <a:t> </a:t>
            </a:r>
            <a:r>
              <a:rPr kumimoji="1" lang="en-US" altLang="zh-CN" sz="4000" dirty="0" smtClean="0"/>
              <a:t>img2txt</a:t>
            </a:r>
            <a:endParaRPr kumimoji="1" lang="zh-CN" altLang="en-US" sz="4000" dirty="0" smtClean="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114" y="5375366"/>
            <a:ext cx="2743200" cy="1840992"/>
          </a:xfrm>
          <a:prstGeom prst="rect">
            <a:avLst/>
          </a:prstGeom>
        </p:spPr>
      </p:pic>
    </p:spTree>
    <p:extLst>
      <p:ext uri="{BB962C8B-B14F-4D97-AF65-F5344CB8AC3E}">
        <p14:creationId xmlns:p14="http://schemas.microsoft.com/office/powerpoint/2010/main" val="21152428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06286" y="1619795"/>
            <a:ext cx="10554788" cy="3477875"/>
          </a:xfrm>
          <a:prstGeom prst="rect">
            <a:avLst/>
          </a:prstGeom>
          <a:noFill/>
        </p:spPr>
        <p:txBody>
          <a:bodyPr wrap="square" rtlCol="0">
            <a:spAutoFit/>
          </a:bodyPr>
          <a:lstStyle/>
          <a:p>
            <a:pPr marL="342900" indent="-342900">
              <a:lnSpc>
                <a:spcPct val="200000"/>
              </a:lnSpc>
              <a:buFont typeface="+mj-lt"/>
              <a:buAutoNum type="arabicPeriod"/>
            </a:pPr>
            <a:r>
              <a:rPr kumimoji="1" lang="en-US" altLang="zh-CN" sz="4000" dirty="0" smtClean="0"/>
              <a:t>Deep</a:t>
            </a:r>
            <a:r>
              <a:rPr kumimoji="1" lang="zh-CN" altLang="en-US" sz="4000" dirty="0" smtClean="0"/>
              <a:t> </a:t>
            </a:r>
            <a:r>
              <a:rPr kumimoji="1" lang="en-US" altLang="zh-CN" sz="4000" dirty="0" smtClean="0"/>
              <a:t>CV</a:t>
            </a:r>
            <a:r>
              <a:rPr kumimoji="1" lang="zh-CN" altLang="en-US" sz="4000" dirty="0" smtClean="0"/>
              <a:t> </a:t>
            </a:r>
            <a:r>
              <a:rPr kumimoji="1" lang="en-US" altLang="zh-CN" sz="4000" dirty="0" smtClean="0"/>
              <a:t>Classical</a:t>
            </a:r>
            <a:r>
              <a:rPr kumimoji="1" lang="zh-CN" altLang="en-US" sz="4000" dirty="0" smtClean="0"/>
              <a:t> </a:t>
            </a:r>
            <a:r>
              <a:rPr kumimoji="1" lang="en-US" altLang="zh-CN" sz="4000" dirty="0" smtClean="0"/>
              <a:t>Models</a:t>
            </a:r>
            <a:endParaRPr kumimoji="1" lang="zh-CN" altLang="en-US" sz="4000" dirty="0" smtClean="0"/>
          </a:p>
          <a:p>
            <a:pPr marL="342900" indent="-342900">
              <a:lnSpc>
                <a:spcPct val="150000"/>
              </a:lnSpc>
              <a:buFont typeface="+mj-lt"/>
              <a:buAutoNum type="arabicPeriod"/>
            </a:pPr>
            <a:r>
              <a:rPr kumimoji="1" lang="en-US" altLang="zh-CN" sz="4000" dirty="0" smtClean="0"/>
              <a:t>Deep</a:t>
            </a:r>
            <a:r>
              <a:rPr kumimoji="1" lang="zh-CN" altLang="en-US" sz="4000" dirty="0" smtClean="0"/>
              <a:t> </a:t>
            </a:r>
            <a:r>
              <a:rPr kumimoji="1" lang="en-US" altLang="zh-CN" sz="4000" dirty="0" smtClean="0"/>
              <a:t>CV</a:t>
            </a:r>
            <a:r>
              <a:rPr kumimoji="1" lang="zh-CN" altLang="en-US" sz="4000" dirty="0" smtClean="0"/>
              <a:t> </a:t>
            </a:r>
            <a:r>
              <a:rPr kumimoji="1" lang="en-US" altLang="zh-CN" sz="4000" dirty="0" smtClean="0"/>
              <a:t>Applications</a:t>
            </a:r>
            <a:endParaRPr kumimoji="1" lang="zh-CN" altLang="en-US" sz="4000" dirty="0" smtClean="0"/>
          </a:p>
          <a:p>
            <a:pPr marL="342900" indent="-342900">
              <a:lnSpc>
                <a:spcPct val="200000"/>
              </a:lnSpc>
              <a:buFont typeface="+mj-lt"/>
              <a:buAutoNum type="arabicPeriod"/>
            </a:pPr>
            <a:r>
              <a:rPr kumimoji="1" lang="en-US" altLang="zh-CN" sz="4000" dirty="0" smtClean="0"/>
              <a:t>Distributed</a:t>
            </a:r>
            <a:r>
              <a:rPr kumimoji="1" lang="zh-CN" altLang="en-US" sz="4000" dirty="0" smtClean="0"/>
              <a:t> </a:t>
            </a:r>
            <a:r>
              <a:rPr kumimoji="1" lang="en-US" altLang="zh-CN" sz="4000" dirty="0" smtClean="0"/>
              <a:t>Deep</a:t>
            </a:r>
            <a:r>
              <a:rPr kumimoji="1" lang="zh-CN" altLang="en-US" sz="4000" dirty="0" smtClean="0"/>
              <a:t> </a:t>
            </a:r>
            <a:r>
              <a:rPr kumimoji="1" lang="en-US" altLang="zh-CN" sz="4000" dirty="0" smtClean="0"/>
              <a:t>Learning</a:t>
            </a:r>
            <a:r>
              <a:rPr kumimoji="1" lang="zh-CN" altLang="en-US" sz="4000" dirty="0" smtClean="0"/>
              <a:t> </a:t>
            </a:r>
            <a:r>
              <a:rPr kumimoji="1" lang="en-US" altLang="zh-CN" sz="4000" dirty="0" smtClean="0"/>
              <a:t>In</a:t>
            </a:r>
            <a:r>
              <a:rPr kumimoji="1" lang="zh-CN" altLang="en-US" sz="4000" dirty="0" smtClean="0"/>
              <a:t> </a:t>
            </a:r>
            <a:r>
              <a:rPr kumimoji="1" lang="en-US" altLang="zh-CN" sz="4000" dirty="0" err="1" smtClean="0"/>
              <a:t>UCloud</a:t>
            </a:r>
            <a:endParaRPr kumimoji="1" lang="zh-CN" altLang="en-US" sz="4000" dirty="0"/>
          </a:p>
        </p:txBody>
      </p:sp>
      <p:sp>
        <p:nvSpPr>
          <p:cNvPr id="5" name="文本框 4"/>
          <p:cNvSpPr txBox="1"/>
          <p:nvPr/>
        </p:nvSpPr>
        <p:spPr>
          <a:xfrm>
            <a:off x="5498286" y="209006"/>
            <a:ext cx="2170787" cy="769441"/>
          </a:xfrm>
          <a:prstGeom prst="rect">
            <a:avLst/>
          </a:prstGeom>
          <a:noFill/>
        </p:spPr>
        <p:txBody>
          <a:bodyPr wrap="none" rtlCol="0">
            <a:spAutoFit/>
          </a:bodyPr>
          <a:lstStyle/>
          <a:p>
            <a:r>
              <a:rPr kumimoji="1" lang="en-US" altLang="zh-CN" sz="4400" dirty="0" smtClean="0"/>
              <a:t>Outline</a:t>
            </a:r>
            <a:endParaRPr kumimoji="1" lang="zh-CN" altLang="en-US" sz="4400"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114" y="5375366"/>
            <a:ext cx="2743200" cy="1840992"/>
          </a:xfrm>
          <a:prstGeom prst="rect">
            <a:avLst/>
          </a:prstGeom>
        </p:spPr>
      </p:pic>
    </p:spTree>
    <p:extLst>
      <p:ext uri="{BB962C8B-B14F-4D97-AF65-F5344CB8AC3E}">
        <p14:creationId xmlns:p14="http://schemas.microsoft.com/office/powerpoint/2010/main" val="5493549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084164" y="182880"/>
            <a:ext cx="5525872" cy="769441"/>
          </a:xfrm>
          <a:prstGeom prst="rect">
            <a:avLst/>
          </a:prstGeom>
          <a:noFill/>
        </p:spPr>
        <p:txBody>
          <a:bodyPr wrap="none" rtlCol="0">
            <a:spAutoFit/>
          </a:bodyPr>
          <a:lstStyle/>
          <a:p>
            <a:r>
              <a:rPr kumimoji="1" lang="en-US" altLang="zh-CN" sz="4400" dirty="0" smtClean="0"/>
              <a:t>Image</a:t>
            </a:r>
            <a:r>
              <a:rPr kumimoji="1" lang="zh-CN" altLang="en-US" sz="4400" dirty="0" smtClean="0"/>
              <a:t> </a:t>
            </a:r>
            <a:r>
              <a:rPr kumimoji="1" lang="en-US" altLang="zh-CN" sz="4400" dirty="0" smtClean="0"/>
              <a:t>Classification</a:t>
            </a:r>
            <a:endParaRPr kumimoji="1" lang="zh-CN" altLang="en-US" sz="4400" dirty="0"/>
          </a:p>
        </p:txBody>
      </p:sp>
      <p:sp>
        <p:nvSpPr>
          <p:cNvPr id="3" name="文本框 2"/>
          <p:cNvSpPr txBox="1"/>
          <p:nvPr/>
        </p:nvSpPr>
        <p:spPr>
          <a:xfrm>
            <a:off x="1670538" y="1565031"/>
            <a:ext cx="8616462" cy="4247317"/>
          </a:xfrm>
          <a:prstGeom prst="rect">
            <a:avLst/>
          </a:prstGeom>
          <a:noFill/>
        </p:spPr>
        <p:txBody>
          <a:bodyPr wrap="square" rtlCol="0">
            <a:spAutoFit/>
          </a:bodyPr>
          <a:lstStyle/>
          <a:p>
            <a:pPr marL="342900" indent="-342900">
              <a:lnSpc>
                <a:spcPct val="150000"/>
              </a:lnSpc>
              <a:buFont typeface="+mj-lt"/>
              <a:buAutoNum type="arabicPeriod"/>
            </a:pPr>
            <a:r>
              <a:rPr kumimoji="1" lang="en-US" altLang="zh-CN" sz="3600" dirty="0" smtClean="0"/>
              <a:t>Training</a:t>
            </a:r>
            <a:r>
              <a:rPr kumimoji="1" lang="zh-CN" altLang="en-US" sz="3600" dirty="0" smtClean="0"/>
              <a:t> </a:t>
            </a:r>
            <a:r>
              <a:rPr kumimoji="1" lang="en-US" altLang="zh-CN" sz="3600" dirty="0" smtClean="0"/>
              <a:t>from</a:t>
            </a:r>
            <a:r>
              <a:rPr kumimoji="1" lang="zh-CN" altLang="en-US" sz="3600" dirty="0" smtClean="0"/>
              <a:t> </a:t>
            </a:r>
            <a:r>
              <a:rPr kumimoji="1" lang="en-US" altLang="zh-CN" sz="3600" dirty="0" smtClean="0"/>
              <a:t>scratch</a:t>
            </a:r>
            <a:endParaRPr kumimoji="1" lang="zh-CN" altLang="en-US" sz="3600" dirty="0" smtClean="0"/>
          </a:p>
          <a:p>
            <a:pPr marL="342900" indent="-342900">
              <a:lnSpc>
                <a:spcPct val="150000"/>
              </a:lnSpc>
              <a:buFont typeface="+mj-lt"/>
              <a:buAutoNum type="arabicPeriod"/>
            </a:pPr>
            <a:r>
              <a:rPr kumimoji="1" lang="en-US" altLang="zh-CN" sz="3600" dirty="0" smtClean="0"/>
              <a:t>Retrain</a:t>
            </a:r>
            <a:r>
              <a:rPr kumimoji="1" lang="zh-CN" altLang="en-US" sz="3600" dirty="0" smtClean="0"/>
              <a:t> </a:t>
            </a:r>
            <a:r>
              <a:rPr kumimoji="1" lang="en-US" altLang="zh-CN" sz="3600" dirty="0" smtClean="0"/>
              <a:t>from</a:t>
            </a:r>
            <a:r>
              <a:rPr kumimoji="1" lang="zh-CN" altLang="en-US" sz="3600" dirty="0" smtClean="0"/>
              <a:t> </a:t>
            </a:r>
            <a:r>
              <a:rPr kumimoji="1" lang="en-US" altLang="zh-CN" sz="3600" dirty="0" smtClean="0"/>
              <a:t>pre-trained</a:t>
            </a:r>
            <a:r>
              <a:rPr kumimoji="1" lang="zh-CN" altLang="en-US" sz="3600" dirty="0" smtClean="0"/>
              <a:t> </a:t>
            </a:r>
            <a:r>
              <a:rPr kumimoji="1" lang="en-US" altLang="zh-CN" sz="3600" dirty="0" smtClean="0"/>
              <a:t>model</a:t>
            </a:r>
            <a:endParaRPr kumimoji="1" lang="zh-CN" altLang="en-US" sz="3600" dirty="0" smtClean="0"/>
          </a:p>
          <a:p>
            <a:pPr marL="342900" indent="-342900">
              <a:lnSpc>
                <a:spcPct val="150000"/>
              </a:lnSpc>
              <a:buFont typeface="+mj-lt"/>
              <a:buAutoNum type="arabicPeriod"/>
            </a:pPr>
            <a:r>
              <a:rPr kumimoji="1" lang="en-US" altLang="zh-CN" sz="3600" dirty="0" smtClean="0"/>
              <a:t>Load</a:t>
            </a:r>
            <a:r>
              <a:rPr kumimoji="1" lang="zh-CN" altLang="en-US" sz="3600" dirty="0" smtClean="0"/>
              <a:t> </a:t>
            </a:r>
            <a:r>
              <a:rPr kumimoji="1" lang="en-US" altLang="zh-CN" sz="3600" dirty="0" smtClean="0"/>
              <a:t>model</a:t>
            </a:r>
            <a:r>
              <a:rPr kumimoji="1" lang="zh-CN" altLang="en-US" sz="3600" dirty="0" smtClean="0"/>
              <a:t> </a:t>
            </a:r>
            <a:r>
              <a:rPr kumimoji="1" lang="en-US" altLang="zh-CN" sz="3600" dirty="0" smtClean="0"/>
              <a:t>and</a:t>
            </a:r>
            <a:r>
              <a:rPr kumimoji="1" lang="zh-CN" altLang="en-US" sz="3600" dirty="0" smtClean="0"/>
              <a:t> </a:t>
            </a:r>
            <a:r>
              <a:rPr kumimoji="1" lang="en-US" altLang="zh-CN" sz="3600" dirty="0" smtClean="0"/>
              <a:t>frozen</a:t>
            </a:r>
            <a:r>
              <a:rPr kumimoji="1" lang="zh-CN" altLang="en-US" sz="3600" dirty="0" smtClean="0"/>
              <a:t> </a:t>
            </a:r>
            <a:r>
              <a:rPr kumimoji="1" lang="en-US" altLang="zh-CN" sz="3600" dirty="0" smtClean="0"/>
              <a:t>some</a:t>
            </a:r>
            <a:r>
              <a:rPr kumimoji="1" lang="zh-CN" altLang="en-US" sz="3600" dirty="0" smtClean="0"/>
              <a:t> </a:t>
            </a:r>
            <a:r>
              <a:rPr kumimoji="1" lang="en-US" altLang="zh-CN" sz="3600" dirty="0" smtClean="0"/>
              <a:t>layers’</a:t>
            </a:r>
            <a:r>
              <a:rPr kumimoji="1" lang="zh-CN" altLang="en-US" sz="3600" dirty="0" smtClean="0"/>
              <a:t> </a:t>
            </a:r>
            <a:r>
              <a:rPr kumimoji="1" lang="en-US" altLang="zh-CN" sz="3600" dirty="0" smtClean="0"/>
              <a:t>weights</a:t>
            </a:r>
            <a:r>
              <a:rPr kumimoji="1" lang="zh-CN" altLang="en-US" sz="3600" dirty="0" smtClean="0"/>
              <a:t> </a:t>
            </a:r>
            <a:r>
              <a:rPr kumimoji="1" lang="en-US" altLang="zh-CN" sz="3600" dirty="0" smtClean="0"/>
              <a:t>and</a:t>
            </a:r>
            <a:r>
              <a:rPr kumimoji="1" lang="zh-CN" altLang="en-US" sz="3600" dirty="0" smtClean="0"/>
              <a:t> </a:t>
            </a:r>
            <a:r>
              <a:rPr kumimoji="1" lang="en-US" altLang="zh-CN" sz="3600" dirty="0" smtClean="0"/>
              <a:t>retrain</a:t>
            </a:r>
            <a:r>
              <a:rPr kumimoji="1" lang="zh-CN" altLang="en-US" sz="3600" dirty="0" smtClean="0"/>
              <a:t> </a:t>
            </a:r>
            <a:r>
              <a:rPr kumimoji="1" lang="en-US" altLang="zh-CN" sz="3600" dirty="0" smtClean="0"/>
              <a:t>the</a:t>
            </a:r>
            <a:r>
              <a:rPr kumimoji="1" lang="zh-CN" altLang="en-US" sz="3600" dirty="0" smtClean="0"/>
              <a:t> </a:t>
            </a:r>
            <a:r>
              <a:rPr kumimoji="1" lang="en-US" altLang="zh-CN" sz="3600" dirty="0" smtClean="0"/>
              <a:t>other</a:t>
            </a:r>
            <a:r>
              <a:rPr kumimoji="1" lang="zh-CN" altLang="en-US" sz="3600" dirty="0" smtClean="0"/>
              <a:t> </a:t>
            </a:r>
            <a:r>
              <a:rPr kumimoji="1" lang="en-US" altLang="zh-CN" sz="3600" dirty="0" smtClean="0"/>
              <a:t>layers</a:t>
            </a:r>
            <a:endParaRPr kumimoji="1" lang="zh-CN" altLang="en-US" sz="3600" dirty="0" smtClean="0"/>
          </a:p>
          <a:p>
            <a:pPr>
              <a:lnSpc>
                <a:spcPct val="150000"/>
              </a:lnSpc>
            </a:pPr>
            <a:endParaRPr kumimoji="1" lang="zh-CN" altLang="en-US" sz="3600"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114" y="5375366"/>
            <a:ext cx="2743200" cy="1840992"/>
          </a:xfrm>
          <a:prstGeom prst="rect">
            <a:avLst/>
          </a:prstGeom>
        </p:spPr>
      </p:pic>
    </p:spTree>
    <p:extLst>
      <p:ext uri="{BB962C8B-B14F-4D97-AF65-F5344CB8AC3E}">
        <p14:creationId xmlns:p14="http://schemas.microsoft.com/office/powerpoint/2010/main" val="16383885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007236" y="58563"/>
            <a:ext cx="5899372" cy="1107996"/>
          </a:xfrm>
          <a:prstGeom prst="rect">
            <a:avLst/>
          </a:prstGeom>
          <a:noFill/>
        </p:spPr>
        <p:txBody>
          <a:bodyPr wrap="none" rtlCol="0">
            <a:spAutoFit/>
          </a:bodyPr>
          <a:lstStyle/>
          <a:p>
            <a:pPr>
              <a:lnSpc>
                <a:spcPct val="150000"/>
              </a:lnSpc>
            </a:pPr>
            <a:r>
              <a:rPr kumimoji="1" lang="en-US" altLang="zh-CN" sz="4400" dirty="0"/>
              <a:t>Training</a:t>
            </a:r>
            <a:r>
              <a:rPr kumimoji="1" lang="zh-CN" altLang="en-US" sz="4400" dirty="0"/>
              <a:t> </a:t>
            </a:r>
            <a:r>
              <a:rPr kumimoji="1" lang="en-US" altLang="zh-CN" sz="4400" dirty="0"/>
              <a:t>from</a:t>
            </a:r>
            <a:r>
              <a:rPr kumimoji="1" lang="zh-CN" altLang="en-US" sz="4400" dirty="0"/>
              <a:t> </a:t>
            </a:r>
            <a:r>
              <a:rPr kumimoji="1" lang="en-US" altLang="zh-CN" sz="4400" dirty="0"/>
              <a:t>scratch</a:t>
            </a:r>
            <a:endParaRPr kumimoji="1" lang="zh-CN" altLang="en-US" sz="4400" dirty="0"/>
          </a:p>
        </p:txBody>
      </p:sp>
      <p:sp>
        <p:nvSpPr>
          <p:cNvPr id="7" name="矩形 6"/>
          <p:cNvSpPr/>
          <p:nvPr/>
        </p:nvSpPr>
        <p:spPr>
          <a:xfrm>
            <a:off x="1078523" y="1505306"/>
            <a:ext cx="6816970" cy="3754874"/>
          </a:xfrm>
          <a:prstGeom prst="rect">
            <a:avLst/>
          </a:prstGeom>
        </p:spPr>
        <p:txBody>
          <a:bodyPr wrap="square">
            <a:spAutoFit/>
          </a:bodyPr>
          <a:lstStyle/>
          <a:p>
            <a:r>
              <a:rPr lang="zh-CN" altLang="en-US" sz="1400" dirty="0">
                <a:solidFill>
                  <a:schemeClr val="accent2"/>
                </a:solidFill>
              </a:rPr>
              <a:t>mnist = input_data.read_data_sets(FLAGS.data_dir, one_hot=True</a:t>
            </a:r>
            <a:r>
              <a:rPr lang="zh-CN" altLang="en-US" sz="1400" dirty="0" smtClean="0">
                <a:solidFill>
                  <a:schemeClr val="accent2"/>
                </a:solidFill>
              </a:rPr>
              <a:t>)</a:t>
            </a:r>
          </a:p>
          <a:p>
            <a:r>
              <a:rPr lang="zh-CN" altLang="en-US" sz="1400" dirty="0" smtClean="0">
                <a:solidFill>
                  <a:schemeClr val="accent2"/>
                </a:solidFill>
              </a:rPr>
              <a:t>x </a:t>
            </a:r>
            <a:r>
              <a:rPr lang="zh-CN" altLang="en-US" sz="1400" dirty="0">
                <a:solidFill>
                  <a:schemeClr val="accent2"/>
                </a:solidFill>
              </a:rPr>
              <a:t>= tf.placeholder(tf.float32, [None, 784]</a:t>
            </a:r>
            <a:r>
              <a:rPr lang="zh-CN" altLang="en-US" sz="1400" dirty="0" smtClean="0">
                <a:solidFill>
                  <a:schemeClr val="accent2"/>
                </a:solidFill>
              </a:rPr>
              <a:t>)</a:t>
            </a:r>
          </a:p>
          <a:p>
            <a:r>
              <a:rPr lang="zh-CN" altLang="en-US" sz="1400" dirty="0" smtClean="0">
                <a:solidFill>
                  <a:schemeClr val="accent2"/>
                </a:solidFill>
              </a:rPr>
              <a:t>W </a:t>
            </a:r>
            <a:r>
              <a:rPr lang="zh-CN" altLang="en-US" sz="1400" dirty="0">
                <a:solidFill>
                  <a:schemeClr val="accent2"/>
                </a:solidFill>
              </a:rPr>
              <a:t>= tf.Variable(tf.zeros([784, 10])</a:t>
            </a:r>
            <a:r>
              <a:rPr lang="zh-CN" altLang="en-US" sz="1400" dirty="0" smtClean="0">
                <a:solidFill>
                  <a:schemeClr val="accent2"/>
                </a:solidFill>
              </a:rPr>
              <a:t>)</a:t>
            </a:r>
          </a:p>
          <a:p>
            <a:r>
              <a:rPr lang="zh-CN" altLang="en-US" sz="1400" dirty="0" smtClean="0">
                <a:solidFill>
                  <a:schemeClr val="accent2"/>
                </a:solidFill>
              </a:rPr>
              <a:t>b </a:t>
            </a:r>
            <a:r>
              <a:rPr lang="zh-CN" altLang="en-US" sz="1400" dirty="0">
                <a:solidFill>
                  <a:schemeClr val="accent2"/>
                </a:solidFill>
              </a:rPr>
              <a:t>= tf.Variable(tf.zeros([10])</a:t>
            </a:r>
            <a:r>
              <a:rPr lang="zh-CN" altLang="en-US" sz="1400" dirty="0" smtClean="0">
                <a:solidFill>
                  <a:schemeClr val="accent2"/>
                </a:solidFill>
              </a:rPr>
              <a:t>)</a:t>
            </a:r>
          </a:p>
          <a:p>
            <a:r>
              <a:rPr lang="zh-CN" altLang="en-US" sz="1400" dirty="0" smtClean="0">
                <a:solidFill>
                  <a:schemeClr val="accent2"/>
                </a:solidFill>
              </a:rPr>
              <a:t>y </a:t>
            </a:r>
            <a:r>
              <a:rPr lang="zh-CN" altLang="en-US" sz="1400" dirty="0">
                <a:solidFill>
                  <a:schemeClr val="accent2"/>
                </a:solidFill>
              </a:rPr>
              <a:t>= tf.matmul(x, W) + </a:t>
            </a:r>
            <a:r>
              <a:rPr lang="zh-CN" altLang="en-US" sz="1400" dirty="0" smtClean="0">
                <a:solidFill>
                  <a:schemeClr val="accent2"/>
                </a:solidFill>
              </a:rPr>
              <a:t>b</a:t>
            </a:r>
          </a:p>
          <a:p>
            <a:r>
              <a:rPr lang="zh-CN" altLang="en-US" sz="1400" dirty="0" smtClean="0">
                <a:solidFill>
                  <a:schemeClr val="accent2"/>
                </a:solidFill>
              </a:rPr>
              <a:t>y_ </a:t>
            </a:r>
            <a:r>
              <a:rPr lang="zh-CN" altLang="en-US" sz="1400" dirty="0">
                <a:solidFill>
                  <a:schemeClr val="accent2"/>
                </a:solidFill>
              </a:rPr>
              <a:t>= tf.placeholder(tf.float32, [None, 10]</a:t>
            </a:r>
            <a:r>
              <a:rPr lang="zh-CN" altLang="en-US" sz="1400" dirty="0" smtClean="0">
                <a:solidFill>
                  <a:schemeClr val="accent2"/>
                </a:solidFill>
              </a:rPr>
              <a:t>)</a:t>
            </a:r>
          </a:p>
          <a:p>
            <a:r>
              <a:rPr lang="zh-CN" altLang="en-US" sz="1400" dirty="0" smtClean="0">
                <a:solidFill>
                  <a:schemeClr val="accent2"/>
                </a:solidFill>
              </a:rPr>
              <a:t>cross_entropy </a:t>
            </a:r>
            <a:r>
              <a:rPr lang="zh-CN" altLang="en-US" sz="1400" dirty="0">
                <a:solidFill>
                  <a:schemeClr val="accent2"/>
                </a:solidFill>
              </a:rPr>
              <a:t>= tf.reduce_mean(tf.nn.softmax_cross_entropy_with_logits(y, y_</a:t>
            </a:r>
            <a:r>
              <a:rPr lang="zh-CN" altLang="en-US" sz="1400" dirty="0" smtClean="0">
                <a:solidFill>
                  <a:schemeClr val="accent2"/>
                </a:solidFill>
              </a:rPr>
              <a:t>))</a:t>
            </a:r>
          </a:p>
          <a:p>
            <a:r>
              <a:rPr lang="zh-CN" altLang="en-US" sz="1400" dirty="0" smtClean="0">
                <a:solidFill>
                  <a:schemeClr val="accent2"/>
                </a:solidFill>
              </a:rPr>
              <a:t>train_step </a:t>
            </a:r>
            <a:r>
              <a:rPr lang="zh-CN" altLang="en-US" sz="1400" dirty="0">
                <a:solidFill>
                  <a:schemeClr val="accent2"/>
                </a:solidFill>
              </a:rPr>
              <a:t>= tf.train.GradientDescentOptimizer(0.5).minimize(cross_entropy</a:t>
            </a:r>
            <a:r>
              <a:rPr lang="zh-CN" altLang="en-US" sz="1400" dirty="0" smtClean="0">
                <a:solidFill>
                  <a:schemeClr val="accent2"/>
                </a:solidFill>
              </a:rPr>
              <a:t>)</a:t>
            </a:r>
          </a:p>
          <a:p>
            <a:r>
              <a:rPr lang="zh-CN" altLang="en-US" sz="1400" dirty="0" smtClean="0">
                <a:solidFill>
                  <a:schemeClr val="accent2"/>
                </a:solidFill>
              </a:rPr>
              <a:t>sess </a:t>
            </a:r>
            <a:r>
              <a:rPr lang="zh-CN" altLang="en-US" sz="1400" dirty="0">
                <a:solidFill>
                  <a:schemeClr val="accent2"/>
                </a:solidFill>
              </a:rPr>
              <a:t>= tf.InteractiveSession(</a:t>
            </a:r>
            <a:r>
              <a:rPr lang="zh-CN" altLang="en-US" sz="1400" dirty="0" smtClean="0">
                <a:solidFill>
                  <a:schemeClr val="accent2"/>
                </a:solidFill>
              </a:rPr>
              <a:t>)</a:t>
            </a:r>
          </a:p>
          <a:p>
            <a:r>
              <a:rPr lang="zh-CN" altLang="en-US" sz="1400" dirty="0" smtClean="0">
                <a:solidFill>
                  <a:schemeClr val="accent2"/>
                </a:solidFill>
              </a:rPr>
              <a:t>tf.initialize_all_variables</a:t>
            </a:r>
            <a:r>
              <a:rPr lang="zh-CN" altLang="en-US" sz="1400" dirty="0">
                <a:solidFill>
                  <a:schemeClr val="accent2"/>
                </a:solidFill>
              </a:rPr>
              <a:t>().run(</a:t>
            </a:r>
            <a:r>
              <a:rPr lang="zh-CN" altLang="en-US" sz="1400" dirty="0" smtClean="0">
                <a:solidFill>
                  <a:schemeClr val="accent2"/>
                </a:solidFill>
              </a:rPr>
              <a:t>)</a:t>
            </a:r>
          </a:p>
          <a:p>
            <a:r>
              <a:rPr lang="zh-CN" altLang="en-US" sz="1400" dirty="0" smtClean="0">
                <a:solidFill>
                  <a:schemeClr val="accent2"/>
                </a:solidFill>
              </a:rPr>
              <a:t>for </a:t>
            </a:r>
            <a:r>
              <a:rPr lang="zh-CN" altLang="en-US" sz="1400" dirty="0">
                <a:solidFill>
                  <a:schemeClr val="accent2"/>
                </a:solidFill>
              </a:rPr>
              <a:t>_ in range(1000)</a:t>
            </a:r>
            <a:r>
              <a:rPr lang="zh-CN" altLang="en-US" sz="1400" dirty="0" smtClean="0">
                <a:solidFill>
                  <a:schemeClr val="accent2"/>
                </a:solidFill>
              </a:rPr>
              <a:t>:</a:t>
            </a:r>
          </a:p>
          <a:p>
            <a:r>
              <a:rPr lang="zh-CN" altLang="en-US" sz="1400" dirty="0">
                <a:solidFill>
                  <a:schemeClr val="accent2"/>
                </a:solidFill>
              </a:rPr>
              <a:t>	</a:t>
            </a:r>
            <a:r>
              <a:rPr lang="zh-CN" altLang="en-US" sz="1400" dirty="0" smtClean="0">
                <a:solidFill>
                  <a:schemeClr val="accent2"/>
                </a:solidFill>
              </a:rPr>
              <a:t>batch_xs</a:t>
            </a:r>
            <a:r>
              <a:rPr lang="zh-CN" altLang="en-US" sz="1400" dirty="0">
                <a:solidFill>
                  <a:schemeClr val="accent2"/>
                </a:solidFill>
              </a:rPr>
              <a:t>, batch_ys </a:t>
            </a:r>
            <a:r>
              <a:rPr lang="zh-CN" altLang="en-US" sz="1400" dirty="0" smtClean="0">
                <a:solidFill>
                  <a:schemeClr val="accent2"/>
                </a:solidFill>
              </a:rPr>
              <a:t>=mnist.train.next_batch</a:t>
            </a:r>
            <a:r>
              <a:rPr lang="zh-CN" altLang="en-US" sz="1400" dirty="0">
                <a:solidFill>
                  <a:schemeClr val="accent2"/>
                </a:solidFill>
              </a:rPr>
              <a:t>(100</a:t>
            </a:r>
            <a:r>
              <a:rPr lang="zh-CN" altLang="en-US" sz="1400" dirty="0" smtClean="0">
                <a:solidFill>
                  <a:schemeClr val="accent2"/>
                </a:solidFill>
              </a:rPr>
              <a:t>)</a:t>
            </a:r>
          </a:p>
          <a:p>
            <a:r>
              <a:rPr lang="zh-CN" altLang="en-US" sz="1400" dirty="0" smtClean="0">
                <a:solidFill>
                  <a:schemeClr val="accent2"/>
                </a:solidFill>
              </a:rPr>
              <a:t>	sess.run</a:t>
            </a:r>
            <a:r>
              <a:rPr lang="zh-CN" altLang="en-US" sz="1400" dirty="0">
                <a:solidFill>
                  <a:schemeClr val="accent2"/>
                </a:solidFill>
              </a:rPr>
              <a:t>(train_step, feed_dict={x: batch_xs, y_: batch_ys</a:t>
            </a:r>
            <a:r>
              <a:rPr lang="zh-CN" altLang="en-US" sz="1400" dirty="0" smtClean="0">
                <a:solidFill>
                  <a:schemeClr val="accent2"/>
                </a:solidFill>
              </a:rPr>
              <a:t>})</a:t>
            </a:r>
          </a:p>
          <a:p>
            <a:r>
              <a:rPr lang="zh-CN" altLang="en-US" sz="1400" dirty="0">
                <a:solidFill>
                  <a:schemeClr val="accent2"/>
                </a:solidFill>
              </a:rPr>
              <a:t>	</a:t>
            </a:r>
            <a:r>
              <a:rPr lang="zh-CN" altLang="en-US" sz="1400" dirty="0" smtClean="0">
                <a:solidFill>
                  <a:schemeClr val="accent2"/>
                </a:solidFill>
              </a:rPr>
              <a:t>correct_prediction </a:t>
            </a:r>
            <a:r>
              <a:rPr lang="zh-CN" altLang="en-US" sz="1400" dirty="0">
                <a:solidFill>
                  <a:schemeClr val="accent2"/>
                </a:solidFill>
              </a:rPr>
              <a:t>= tf.equal(tf.argmax(y, 1), tf.argmax(y_, 1)</a:t>
            </a:r>
            <a:r>
              <a:rPr lang="zh-CN" altLang="en-US" sz="1400" dirty="0" smtClean="0">
                <a:solidFill>
                  <a:schemeClr val="accent2"/>
                </a:solidFill>
              </a:rPr>
              <a:t>)</a:t>
            </a:r>
          </a:p>
          <a:p>
            <a:r>
              <a:rPr lang="zh-CN" altLang="en-US" sz="1400" dirty="0">
                <a:solidFill>
                  <a:schemeClr val="accent2"/>
                </a:solidFill>
              </a:rPr>
              <a:t>	</a:t>
            </a:r>
            <a:r>
              <a:rPr lang="zh-CN" altLang="en-US" sz="1400" dirty="0" smtClean="0">
                <a:solidFill>
                  <a:schemeClr val="accent2"/>
                </a:solidFill>
              </a:rPr>
              <a:t>accuracy </a:t>
            </a:r>
            <a:r>
              <a:rPr lang="zh-CN" altLang="en-US" sz="1400" dirty="0">
                <a:solidFill>
                  <a:schemeClr val="accent2"/>
                </a:solidFill>
              </a:rPr>
              <a:t>= tf.reduce_mean(tf.cast(correct_prediction, tf.float32)</a:t>
            </a:r>
            <a:r>
              <a:rPr lang="zh-CN" altLang="en-US" sz="1400" dirty="0" smtClean="0">
                <a:solidFill>
                  <a:schemeClr val="accent2"/>
                </a:solidFill>
              </a:rPr>
              <a:t>)</a:t>
            </a:r>
          </a:p>
          <a:p>
            <a:r>
              <a:rPr lang="zh-CN" altLang="en-US" sz="1400" dirty="0">
                <a:solidFill>
                  <a:schemeClr val="accent2"/>
                </a:solidFill>
              </a:rPr>
              <a:t>	</a:t>
            </a:r>
            <a:r>
              <a:rPr lang="zh-CN" altLang="en-US" sz="1400" dirty="0" smtClean="0">
                <a:solidFill>
                  <a:schemeClr val="accent2"/>
                </a:solidFill>
              </a:rPr>
              <a:t>print</a:t>
            </a:r>
            <a:r>
              <a:rPr lang="zh-CN" altLang="en-US" sz="1400" dirty="0">
                <a:solidFill>
                  <a:schemeClr val="accent2"/>
                </a:solidFill>
              </a:rPr>
              <a:t>(sess.run(accuracy, feed_dict={x: mnist.test.images, </a:t>
            </a:r>
            <a:r>
              <a:rPr lang="zh-CN" altLang="en-US" sz="1400" dirty="0" smtClean="0">
                <a:solidFill>
                  <a:schemeClr val="accent2"/>
                </a:solidFill>
              </a:rPr>
              <a:t> </a:t>
            </a:r>
            <a:r>
              <a:rPr lang="zh-CN" altLang="en-US" sz="1400" dirty="0">
                <a:solidFill>
                  <a:schemeClr val="accent2"/>
                </a:solidFill>
              </a:rPr>
              <a:t>y_: mnist.test.labels}))</a:t>
            </a:r>
          </a:p>
        </p:txBody>
      </p:sp>
      <p:sp>
        <p:nvSpPr>
          <p:cNvPr id="10" name="矩形 9"/>
          <p:cNvSpPr/>
          <p:nvPr/>
        </p:nvSpPr>
        <p:spPr>
          <a:xfrm>
            <a:off x="9671540" y="1505306"/>
            <a:ext cx="914400" cy="422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smtClean="0"/>
              <a:t>TRAIN</a:t>
            </a:r>
            <a:r>
              <a:rPr kumimoji="1" lang="zh-CN" altLang="en-US" sz="1200" dirty="0" smtClean="0"/>
              <a:t> </a:t>
            </a:r>
            <a:r>
              <a:rPr kumimoji="1" lang="en-US" altLang="zh-CN" sz="1200" dirty="0" smtClean="0"/>
              <a:t>DATA</a:t>
            </a:r>
            <a:endParaRPr kumimoji="1" lang="zh-CN" altLang="en-US" sz="1200" dirty="0"/>
          </a:p>
        </p:txBody>
      </p:sp>
      <p:sp>
        <p:nvSpPr>
          <p:cNvPr id="11" name="矩形 10"/>
          <p:cNvSpPr/>
          <p:nvPr/>
        </p:nvSpPr>
        <p:spPr>
          <a:xfrm>
            <a:off x="9671540" y="2413844"/>
            <a:ext cx="914400" cy="422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smtClean="0"/>
              <a:t>MODEL</a:t>
            </a:r>
            <a:endParaRPr kumimoji="1" lang="zh-CN" altLang="en-US" sz="1200" dirty="0"/>
          </a:p>
        </p:txBody>
      </p:sp>
      <p:sp>
        <p:nvSpPr>
          <p:cNvPr id="12" name="矩形 11"/>
          <p:cNvSpPr/>
          <p:nvPr/>
        </p:nvSpPr>
        <p:spPr>
          <a:xfrm>
            <a:off x="8308731" y="1905113"/>
            <a:ext cx="914400" cy="422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smtClean="0"/>
              <a:t>INIT</a:t>
            </a:r>
            <a:endParaRPr kumimoji="1" lang="zh-CN" altLang="en-US" sz="1200" dirty="0" smtClean="0"/>
          </a:p>
          <a:p>
            <a:pPr algn="ctr"/>
            <a:r>
              <a:rPr kumimoji="1" lang="en-US" altLang="zh-CN" sz="1200" dirty="0" smtClean="0"/>
              <a:t>PARAMS</a:t>
            </a:r>
            <a:endParaRPr kumimoji="1" lang="zh-CN" altLang="en-US" sz="1200" dirty="0"/>
          </a:p>
        </p:txBody>
      </p:sp>
      <p:sp>
        <p:nvSpPr>
          <p:cNvPr id="13" name="矩形 12"/>
          <p:cNvSpPr/>
          <p:nvPr/>
        </p:nvSpPr>
        <p:spPr>
          <a:xfrm>
            <a:off x="8906608" y="3363414"/>
            <a:ext cx="914400" cy="422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smtClean="0"/>
              <a:t>TEST</a:t>
            </a:r>
            <a:endParaRPr kumimoji="1" lang="zh-CN" altLang="en-US" sz="1200" dirty="0" smtClean="0"/>
          </a:p>
          <a:p>
            <a:pPr algn="ctr"/>
            <a:r>
              <a:rPr kumimoji="1" lang="en-US" altLang="zh-CN" sz="1200" dirty="0" smtClean="0"/>
              <a:t>DATA</a:t>
            </a:r>
            <a:endParaRPr kumimoji="1" lang="zh-CN" altLang="en-US" sz="1200" dirty="0"/>
          </a:p>
        </p:txBody>
      </p:sp>
      <p:sp>
        <p:nvSpPr>
          <p:cNvPr id="14" name="矩形 13"/>
          <p:cNvSpPr/>
          <p:nvPr/>
        </p:nvSpPr>
        <p:spPr>
          <a:xfrm>
            <a:off x="10518531" y="3363413"/>
            <a:ext cx="914400" cy="422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smtClean="0"/>
              <a:t>TEST</a:t>
            </a:r>
            <a:endParaRPr kumimoji="1" lang="zh-CN" altLang="en-US" sz="1200" dirty="0" smtClean="0"/>
          </a:p>
          <a:p>
            <a:pPr algn="ctr"/>
            <a:r>
              <a:rPr kumimoji="1" lang="en-US" altLang="zh-CN" sz="1200" dirty="0" smtClean="0"/>
              <a:t>LABELS</a:t>
            </a:r>
            <a:endParaRPr kumimoji="1" lang="zh-CN" altLang="en-US" sz="1200" dirty="0"/>
          </a:p>
        </p:txBody>
      </p:sp>
      <p:cxnSp>
        <p:nvCxnSpPr>
          <p:cNvPr id="17" name="肘形连接符 16"/>
          <p:cNvCxnSpPr>
            <a:stCxn id="12" idx="2"/>
            <a:endCxn id="11" idx="1"/>
          </p:cNvCxnSpPr>
          <p:nvPr/>
        </p:nvCxnSpPr>
        <p:spPr>
          <a:xfrm rot="16200000" flipH="1">
            <a:off x="9069877" y="2023197"/>
            <a:ext cx="297716" cy="905609"/>
          </a:xfrm>
          <a:prstGeom prst="bentConnector2">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p:cNvCxnSpPr>
            <a:stCxn id="10" idx="2"/>
            <a:endCxn id="11" idx="0"/>
          </p:cNvCxnSpPr>
          <p:nvPr/>
        </p:nvCxnSpPr>
        <p:spPr>
          <a:xfrm>
            <a:off x="10128740" y="1927337"/>
            <a:ext cx="0" cy="4865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p:cNvCxnSpPr>
            <a:stCxn id="13" idx="0"/>
            <a:endCxn id="11" idx="2"/>
          </p:cNvCxnSpPr>
          <p:nvPr/>
        </p:nvCxnSpPr>
        <p:spPr>
          <a:xfrm flipV="1">
            <a:off x="9363808" y="2835875"/>
            <a:ext cx="764932" cy="527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p:cNvCxnSpPr>
            <a:stCxn id="11" idx="2"/>
            <a:endCxn id="14" idx="0"/>
          </p:cNvCxnSpPr>
          <p:nvPr/>
        </p:nvCxnSpPr>
        <p:spPr>
          <a:xfrm>
            <a:off x="10128740" y="2835875"/>
            <a:ext cx="846991" cy="5275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114" y="5375366"/>
            <a:ext cx="2743200" cy="1840992"/>
          </a:xfrm>
          <a:prstGeom prst="rect">
            <a:avLst/>
          </a:prstGeom>
        </p:spPr>
      </p:pic>
    </p:spTree>
    <p:extLst>
      <p:ext uri="{BB962C8B-B14F-4D97-AF65-F5344CB8AC3E}">
        <p14:creationId xmlns:p14="http://schemas.microsoft.com/office/powerpoint/2010/main" val="10046340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433533" y="-24721"/>
            <a:ext cx="8396850" cy="1107996"/>
          </a:xfrm>
          <a:prstGeom prst="rect">
            <a:avLst/>
          </a:prstGeom>
          <a:noFill/>
        </p:spPr>
        <p:txBody>
          <a:bodyPr wrap="none" rtlCol="0">
            <a:spAutoFit/>
          </a:bodyPr>
          <a:lstStyle/>
          <a:p>
            <a:pPr>
              <a:lnSpc>
                <a:spcPct val="150000"/>
              </a:lnSpc>
            </a:pPr>
            <a:r>
              <a:rPr kumimoji="1" lang="en-US" altLang="zh-CN" sz="4400" dirty="0"/>
              <a:t>Retrain</a:t>
            </a:r>
            <a:r>
              <a:rPr kumimoji="1" lang="zh-CN" altLang="en-US" sz="4400" dirty="0"/>
              <a:t> </a:t>
            </a:r>
            <a:r>
              <a:rPr kumimoji="1" lang="en-US" altLang="zh-CN" sz="4400" dirty="0"/>
              <a:t>from</a:t>
            </a:r>
            <a:r>
              <a:rPr kumimoji="1" lang="zh-CN" altLang="en-US" sz="4400" dirty="0"/>
              <a:t> </a:t>
            </a:r>
            <a:r>
              <a:rPr kumimoji="1" lang="en-US" altLang="zh-CN" sz="4400" dirty="0"/>
              <a:t>pre-trained</a:t>
            </a:r>
            <a:r>
              <a:rPr kumimoji="1" lang="zh-CN" altLang="en-US" sz="4400" dirty="0"/>
              <a:t> </a:t>
            </a:r>
            <a:r>
              <a:rPr kumimoji="1" lang="en-US" altLang="zh-CN" sz="4400" dirty="0"/>
              <a:t>model</a:t>
            </a:r>
            <a:endParaRPr kumimoji="1" lang="zh-CN" altLang="en-US" sz="4400" dirty="0"/>
          </a:p>
        </p:txBody>
      </p:sp>
      <p:sp>
        <p:nvSpPr>
          <p:cNvPr id="10" name="矩形 9"/>
          <p:cNvSpPr/>
          <p:nvPr/>
        </p:nvSpPr>
        <p:spPr>
          <a:xfrm>
            <a:off x="9671540" y="1505306"/>
            <a:ext cx="914400" cy="422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smtClean="0"/>
              <a:t>TRAIN</a:t>
            </a:r>
            <a:r>
              <a:rPr kumimoji="1" lang="zh-CN" altLang="en-US" sz="1200" dirty="0" smtClean="0"/>
              <a:t> </a:t>
            </a:r>
            <a:r>
              <a:rPr kumimoji="1" lang="en-US" altLang="zh-CN" sz="1200" dirty="0" smtClean="0"/>
              <a:t>DATA</a:t>
            </a:r>
            <a:endParaRPr kumimoji="1" lang="zh-CN" altLang="en-US" sz="1200" dirty="0"/>
          </a:p>
        </p:txBody>
      </p:sp>
      <p:sp>
        <p:nvSpPr>
          <p:cNvPr id="11" name="矩形 10"/>
          <p:cNvSpPr/>
          <p:nvPr/>
        </p:nvSpPr>
        <p:spPr>
          <a:xfrm>
            <a:off x="9671540" y="2413844"/>
            <a:ext cx="914400" cy="422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smtClean="0"/>
              <a:t>MODEL</a:t>
            </a:r>
            <a:endParaRPr kumimoji="1" lang="zh-CN" altLang="en-US" sz="1200" dirty="0"/>
          </a:p>
        </p:txBody>
      </p:sp>
      <p:sp>
        <p:nvSpPr>
          <p:cNvPr id="12" name="矩形 11"/>
          <p:cNvSpPr/>
          <p:nvPr/>
        </p:nvSpPr>
        <p:spPr>
          <a:xfrm>
            <a:off x="8308731" y="1905113"/>
            <a:ext cx="914400" cy="422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smtClean="0"/>
              <a:t>PRE</a:t>
            </a:r>
            <a:endParaRPr kumimoji="1" lang="zh-CN" altLang="en-US" sz="1200" dirty="0" smtClean="0"/>
          </a:p>
          <a:p>
            <a:pPr algn="ctr"/>
            <a:r>
              <a:rPr kumimoji="1" lang="en-US" altLang="zh-CN" sz="1200" dirty="0" smtClean="0"/>
              <a:t>PARAMS</a:t>
            </a:r>
            <a:endParaRPr kumimoji="1" lang="zh-CN" altLang="en-US" sz="1200" dirty="0"/>
          </a:p>
        </p:txBody>
      </p:sp>
      <p:sp>
        <p:nvSpPr>
          <p:cNvPr id="13" name="矩形 12"/>
          <p:cNvSpPr/>
          <p:nvPr/>
        </p:nvSpPr>
        <p:spPr>
          <a:xfrm>
            <a:off x="8906608" y="3363414"/>
            <a:ext cx="914400" cy="422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smtClean="0"/>
              <a:t>TEST</a:t>
            </a:r>
            <a:endParaRPr kumimoji="1" lang="zh-CN" altLang="en-US" sz="1200" dirty="0" smtClean="0"/>
          </a:p>
          <a:p>
            <a:pPr algn="ctr"/>
            <a:r>
              <a:rPr kumimoji="1" lang="en-US" altLang="zh-CN" sz="1200" dirty="0" smtClean="0"/>
              <a:t>DATA</a:t>
            </a:r>
            <a:endParaRPr kumimoji="1" lang="zh-CN" altLang="en-US" sz="1200" dirty="0"/>
          </a:p>
        </p:txBody>
      </p:sp>
      <p:sp>
        <p:nvSpPr>
          <p:cNvPr id="14" name="矩形 13"/>
          <p:cNvSpPr/>
          <p:nvPr/>
        </p:nvSpPr>
        <p:spPr>
          <a:xfrm>
            <a:off x="10518531" y="3363413"/>
            <a:ext cx="914400" cy="422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smtClean="0"/>
              <a:t>TEST</a:t>
            </a:r>
            <a:endParaRPr kumimoji="1" lang="zh-CN" altLang="en-US" sz="1200" dirty="0" smtClean="0"/>
          </a:p>
          <a:p>
            <a:pPr algn="ctr"/>
            <a:r>
              <a:rPr kumimoji="1" lang="en-US" altLang="zh-CN" sz="1200" dirty="0" smtClean="0"/>
              <a:t>LABELS</a:t>
            </a:r>
            <a:endParaRPr kumimoji="1" lang="zh-CN" altLang="en-US" sz="1200" dirty="0"/>
          </a:p>
        </p:txBody>
      </p:sp>
      <p:cxnSp>
        <p:nvCxnSpPr>
          <p:cNvPr id="17" name="肘形连接符 16"/>
          <p:cNvCxnSpPr>
            <a:stCxn id="12" idx="2"/>
            <a:endCxn id="11" idx="1"/>
          </p:cNvCxnSpPr>
          <p:nvPr/>
        </p:nvCxnSpPr>
        <p:spPr>
          <a:xfrm rot="16200000" flipH="1">
            <a:off x="9069877" y="2023197"/>
            <a:ext cx="297716" cy="905609"/>
          </a:xfrm>
          <a:prstGeom prst="bentConnector2">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p:cNvCxnSpPr>
            <a:stCxn id="10" idx="2"/>
            <a:endCxn id="11" idx="0"/>
          </p:cNvCxnSpPr>
          <p:nvPr/>
        </p:nvCxnSpPr>
        <p:spPr>
          <a:xfrm>
            <a:off x="10128740" y="1927337"/>
            <a:ext cx="0" cy="4865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p:cNvCxnSpPr>
            <a:stCxn id="13" idx="0"/>
            <a:endCxn id="11" idx="2"/>
          </p:cNvCxnSpPr>
          <p:nvPr/>
        </p:nvCxnSpPr>
        <p:spPr>
          <a:xfrm flipV="1">
            <a:off x="9363808" y="2835875"/>
            <a:ext cx="764932" cy="527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p:cNvCxnSpPr>
            <a:stCxn id="11" idx="2"/>
            <a:endCxn id="14" idx="0"/>
          </p:cNvCxnSpPr>
          <p:nvPr/>
        </p:nvCxnSpPr>
        <p:spPr>
          <a:xfrm>
            <a:off x="10128740" y="2835875"/>
            <a:ext cx="846991" cy="5275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565031" y="1505306"/>
            <a:ext cx="5527475" cy="1754326"/>
          </a:xfrm>
          <a:prstGeom prst="rect">
            <a:avLst/>
          </a:prstGeom>
          <a:noFill/>
        </p:spPr>
        <p:txBody>
          <a:bodyPr wrap="none" rtlCol="0">
            <a:spAutoFit/>
          </a:bodyPr>
          <a:lstStyle/>
          <a:p>
            <a:pPr marL="342900" indent="-342900">
              <a:lnSpc>
                <a:spcPct val="150000"/>
              </a:lnSpc>
              <a:buFont typeface="+mj-lt"/>
              <a:buAutoNum type="arabicPeriod"/>
            </a:pPr>
            <a:r>
              <a:rPr kumimoji="1" lang="en-US" altLang="zh-CN" dirty="0" smtClean="0"/>
              <a:t>Load</a:t>
            </a:r>
            <a:r>
              <a:rPr kumimoji="1" lang="zh-CN" altLang="en-US" dirty="0"/>
              <a:t> </a:t>
            </a:r>
            <a:r>
              <a:rPr kumimoji="1" lang="en-US" altLang="zh-CN" dirty="0" smtClean="0"/>
              <a:t>pre</a:t>
            </a:r>
            <a:r>
              <a:rPr kumimoji="1" lang="zh-CN" altLang="en-US" dirty="0" smtClean="0"/>
              <a:t> </a:t>
            </a:r>
            <a:r>
              <a:rPr kumimoji="1" lang="en-US" altLang="zh-CN" dirty="0" err="1" smtClean="0"/>
              <a:t>params</a:t>
            </a:r>
            <a:r>
              <a:rPr kumimoji="1" lang="zh-CN" altLang="en-US" dirty="0" smtClean="0"/>
              <a:t> </a:t>
            </a:r>
            <a:r>
              <a:rPr kumimoji="1" lang="en-US" altLang="zh-CN" dirty="0" smtClean="0"/>
              <a:t>from</a:t>
            </a:r>
            <a:r>
              <a:rPr kumimoji="1" lang="zh-CN" altLang="en-US" dirty="0" smtClean="0"/>
              <a:t> </a:t>
            </a:r>
            <a:r>
              <a:rPr kumimoji="1" lang="en-US" altLang="zh-CN" dirty="0" smtClean="0"/>
              <a:t>a</a:t>
            </a:r>
            <a:r>
              <a:rPr kumimoji="1" lang="zh-CN" altLang="en-US" dirty="0" smtClean="0"/>
              <a:t> </a:t>
            </a:r>
            <a:r>
              <a:rPr kumimoji="1" lang="en-US" altLang="zh-CN" dirty="0" smtClean="0"/>
              <a:t>model</a:t>
            </a:r>
            <a:r>
              <a:rPr kumimoji="1" lang="zh-CN" altLang="en-US" dirty="0" smtClean="0"/>
              <a:t> </a:t>
            </a:r>
            <a:r>
              <a:rPr kumimoji="1" lang="en-US" altLang="zh-CN" dirty="0" smtClean="0"/>
              <a:t>file(</a:t>
            </a:r>
            <a:r>
              <a:rPr kumimoji="1" lang="en-US" altLang="zh-CN" dirty="0" err="1" smtClean="0"/>
              <a:t>pb</a:t>
            </a:r>
            <a:r>
              <a:rPr kumimoji="1" lang="zh-CN" altLang="en-US" dirty="0" smtClean="0"/>
              <a:t>，</a:t>
            </a:r>
            <a:r>
              <a:rPr kumimoji="1" lang="en-US" altLang="zh-CN" dirty="0" err="1" smtClean="0"/>
              <a:t>ckpt</a:t>
            </a:r>
            <a:r>
              <a:rPr kumimoji="1" lang="en-US" altLang="zh-CN" dirty="0" smtClean="0"/>
              <a:t>)</a:t>
            </a:r>
            <a:endParaRPr kumimoji="1" lang="zh-CN" altLang="en-US" dirty="0" smtClean="0"/>
          </a:p>
          <a:p>
            <a:pPr marL="342900" indent="-342900">
              <a:lnSpc>
                <a:spcPct val="150000"/>
              </a:lnSpc>
              <a:buFont typeface="+mj-lt"/>
              <a:buAutoNum type="arabicPeriod"/>
            </a:pPr>
            <a:r>
              <a:rPr kumimoji="1" lang="en-US" altLang="zh-CN" dirty="0" smtClean="0"/>
              <a:t>Change</a:t>
            </a:r>
            <a:r>
              <a:rPr kumimoji="1" lang="zh-CN" altLang="en-US" dirty="0" smtClean="0"/>
              <a:t> </a:t>
            </a:r>
            <a:r>
              <a:rPr kumimoji="1" lang="en-US" altLang="zh-CN" dirty="0" smtClean="0"/>
              <a:t>your</a:t>
            </a:r>
            <a:r>
              <a:rPr kumimoji="1" lang="zh-CN" altLang="en-US" dirty="0" smtClean="0"/>
              <a:t> </a:t>
            </a:r>
            <a:r>
              <a:rPr kumimoji="1" lang="en-US" altLang="zh-CN" dirty="0" smtClean="0"/>
              <a:t>model</a:t>
            </a:r>
            <a:r>
              <a:rPr kumimoji="1" lang="zh-CN" altLang="en-US" dirty="0" smtClean="0"/>
              <a:t> </a:t>
            </a:r>
            <a:r>
              <a:rPr kumimoji="1" lang="en-US" altLang="zh-CN" dirty="0" smtClean="0"/>
              <a:t>to</a:t>
            </a:r>
            <a:r>
              <a:rPr kumimoji="1" lang="zh-CN" altLang="en-US" dirty="0" smtClean="0"/>
              <a:t> </a:t>
            </a:r>
            <a:r>
              <a:rPr kumimoji="1" lang="en-US" altLang="zh-CN" dirty="0" smtClean="0"/>
              <a:t>the</a:t>
            </a:r>
            <a:r>
              <a:rPr kumimoji="1" lang="zh-CN" altLang="en-US" dirty="0" smtClean="0"/>
              <a:t> </a:t>
            </a:r>
            <a:r>
              <a:rPr kumimoji="1" lang="en-US" altLang="zh-CN" dirty="0" smtClean="0"/>
              <a:t>new</a:t>
            </a:r>
            <a:r>
              <a:rPr kumimoji="1" lang="zh-CN" altLang="en-US" dirty="0" smtClean="0"/>
              <a:t> </a:t>
            </a:r>
            <a:r>
              <a:rPr kumimoji="1" lang="en-US" altLang="zh-CN" dirty="0" smtClean="0"/>
              <a:t>task(class</a:t>
            </a:r>
            <a:r>
              <a:rPr kumimoji="1" lang="zh-CN" altLang="en-US" dirty="0" smtClean="0"/>
              <a:t> </a:t>
            </a:r>
            <a:r>
              <a:rPr kumimoji="1" lang="en-US" altLang="zh-CN" dirty="0" err="1" smtClean="0"/>
              <a:t>num</a:t>
            </a:r>
            <a:r>
              <a:rPr kumimoji="1" lang="en-US" altLang="zh-CN" dirty="0" smtClean="0"/>
              <a:t>)</a:t>
            </a:r>
            <a:endParaRPr kumimoji="1" lang="zh-CN" altLang="en-US" dirty="0" smtClean="0"/>
          </a:p>
          <a:p>
            <a:pPr marL="342900" indent="-342900">
              <a:lnSpc>
                <a:spcPct val="150000"/>
              </a:lnSpc>
              <a:buFont typeface="+mj-lt"/>
              <a:buAutoNum type="arabicPeriod"/>
            </a:pPr>
            <a:r>
              <a:rPr kumimoji="1" lang="en-US" altLang="zh-CN" dirty="0" smtClean="0"/>
              <a:t>Fit</a:t>
            </a:r>
            <a:r>
              <a:rPr kumimoji="1" lang="zh-CN" altLang="en-US" dirty="0" smtClean="0"/>
              <a:t> </a:t>
            </a:r>
            <a:r>
              <a:rPr kumimoji="1" lang="en-US" altLang="zh-CN" dirty="0" smtClean="0"/>
              <a:t>the</a:t>
            </a:r>
            <a:r>
              <a:rPr kumimoji="1" lang="zh-CN" altLang="en-US" dirty="0" smtClean="0"/>
              <a:t> </a:t>
            </a:r>
            <a:r>
              <a:rPr kumimoji="1" lang="en-US" altLang="zh-CN" dirty="0" smtClean="0"/>
              <a:t>train</a:t>
            </a:r>
            <a:r>
              <a:rPr kumimoji="1" lang="zh-CN" altLang="en-US" dirty="0" smtClean="0"/>
              <a:t> </a:t>
            </a:r>
            <a:r>
              <a:rPr kumimoji="1" lang="en-US" altLang="zh-CN" dirty="0" smtClean="0"/>
              <a:t>data</a:t>
            </a:r>
            <a:r>
              <a:rPr kumimoji="1" lang="zh-CN" altLang="en-US" dirty="0" smtClean="0"/>
              <a:t> </a:t>
            </a:r>
            <a:r>
              <a:rPr kumimoji="1" lang="en-US" altLang="zh-CN" dirty="0" smtClean="0"/>
              <a:t>to</a:t>
            </a:r>
            <a:r>
              <a:rPr kumimoji="1" lang="zh-CN" altLang="en-US" dirty="0" smtClean="0"/>
              <a:t> </a:t>
            </a:r>
            <a:r>
              <a:rPr kumimoji="1" lang="en-US" altLang="zh-CN" dirty="0" smtClean="0"/>
              <a:t>update</a:t>
            </a:r>
            <a:r>
              <a:rPr kumimoji="1" lang="zh-CN" altLang="en-US" dirty="0" smtClean="0"/>
              <a:t> </a:t>
            </a:r>
            <a:r>
              <a:rPr kumimoji="1" lang="en-US" altLang="zh-CN" dirty="0" smtClean="0"/>
              <a:t>the</a:t>
            </a:r>
            <a:r>
              <a:rPr kumimoji="1" lang="zh-CN" altLang="en-US" dirty="0" smtClean="0"/>
              <a:t> </a:t>
            </a:r>
            <a:r>
              <a:rPr kumimoji="1" lang="en-US" altLang="zh-CN" dirty="0" smtClean="0"/>
              <a:t>all</a:t>
            </a:r>
            <a:r>
              <a:rPr kumimoji="1" lang="zh-CN" altLang="en-US" dirty="0" smtClean="0"/>
              <a:t> </a:t>
            </a:r>
            <a:r>
              <a:rPr kumimoji="1" lang="en-US" altLang="zh-CN" dirty="0" smtClean="0"/>
              <a:t>weights</a:t>
            </a:r>
            <a:endParaRPr kumimoji="1" lang="zh-CN" altLang="en-US" dirty="0" smtClean="0"/>
          </a:p>
          <a:p>
            <a:pPr marL="342900" indent="-342900">
              <a:lnSpc>
                <a:spcPct val="150000"/>
              </a:lnSpc>
              <a:buFont typeface="+mj-lt"/>
              <a:buAutoNum type="arabicPeriod"/>
            </a:pPr>
            <a:r>
              <a:rPr kumimoji="1" lang="en-US" altLang="zh-CN" dirty="0" smtClean="0"/>
              <a:t>Fit</a:t>
            </a:r>
            <a:r>
              <a:rPr kumimoji="1" lang="zh-CN" altLang="en-US" dirty="0" smtClean="0"/>
              <a:t> </a:t>
            </a:r>
            <a:r>
              <a:rPr kumimoji="1" lang="en-US" altLang="zh-CN" dirty="0" smtClean="0"/>
              <a:t>your</a:t>
            </a:r>
            <a:r>
              <a:rPr kumimoji="1" lang="zh-CN" altLang="en-US" dirty="0" smtClean="0"/>
              <a:t> </a:t>
            </a:r>
            <a:r>
              <a:rPr kumimoji="1" lang="en-US" altLang="zh-CN" dirty="0" smtClean="0"/>
              <a:t>test</a:t>
            </a:r>
            <a:r>
              <a:rPr kumimoji="1" lang="zh-CN" altLang="en-US" dirty="0" smtClean="0"/>
              <a:t> </a:t>
            </a:r>
            <a:r>
              <a:rPr kumimoji="1" lang="en-US" altLang="zh-CN" dirty="0" smtClean="0"/>
              <a:t>data</a:t>
            </a:r>
            <a:r>
              <a:rPr kumimoji="1" lang="zh-CN" altLang="en-US" dirty="0" smtClean="0"/>
              <a:t> </a:t>
            </a:r>
            <a:r>
              <a:rPr kumimoji="1" lang="en-US" altLang="zh-CN" dirty="0" smtClean="0"/>
              <a:t>to</a:t>
            </a:r>
            <a:r>
              <a:rPr kumimoji="1" lang="zh-CN" altLang="en-US" dirty="0" smtClean="0"/>
              <a:t> </a:t>
            </a:r>
            <a:r>
              <a:rPr kumimoji="1" lang="en-US" altLang="zh-CN" dirty="0" smtClean="0"/>
              <a:t>inference</a:t>
            </a:r>
            <a:endParaRPr kumimoji="1" lang="zh-CN" altLang="en-US" dirty="0"/>
          </a:p>
        </p:txBody>
      </p:sp>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114" y="5375366"/>
            <a:ext cx="2743200" cy="1840992"/>
          </a:xfrm>
          <a:prstGeom prst="rect">
            <a:avLst/>
          </a:prstGeom>
        </p:spPr>
      </p:pic>
    </p:spTree>
    <p:extLst>
      <p:ext uri="{BB962C8B-B14F-4D97-AF65-F5344CB8AC3E}">
        <p14:creationId xmlns:p14="http://schemas.microsoft.com/office/powerpoint/2010/main" val="17227224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11061" y="99594"/>
            <a:ext cx="10546477" cy="1107996"/>
          </a:xfrm>
          <a:prstGeom prst="rect">
            <a:avLst/>
          </a:prstGeom>
          <a:noFill/>
        </p:spPr>
        <p:txBody>
          <a:bodyPr wrap="none" rtlCol="0">
            <a:spAutoFit/>
          </a:bodyPr>
          <a:lstStyle/>
          <a:p>
            <a:pPr>
              <a:lnSpc>
                <a:spcPct val="150000"/>
              </a:lnSpc>
            </a:pPr>
            <a:r>
              <a:rPr kumimoji="1" lang="en-US" altLang="zh-CN" sz="4400" dirty="0" smtClean="0"/>
              <a:t>Retrain</a:t>
            </a:r>
            <a:r>
              <a:rPr kumimoji="1" lang="zh-CN" altLang="en-US" sz="4400" dirty="0" smtClean="0"/>
              <a:t> </a:t>
            </a:r>
            <a:r>
              <a:rPr kumimoji="1" lang="en-US" altLang="zh-CN" sz="4400" dirty="0" smtClean="0"/>
              <a:t>from</a:t>
            </a:r>
            <a:r>
              <a:rPr kumimoji="1" lang="zh-CN" altLang="en-US" sz="4400" dirty="0" smtClean="0"/>
              <a:t> </a:t>
            </a:r>
            <a:r>
              <a:rPr kumimoji="1" lang="en-US" altLang="zh-CN" sz="4400" dirty="0" smtClean="0"/>
              <a:t>pre-trained</a:t>
            </a:r>
            <a:r>
              <a:rPr kumimoji="1" lang="zh-CN" altLang="en-US" sz="4400" dirty="0" smtClean="0"/>
              <a:t> </a:t>
            </a:r>
            <a:r>
              <a:rPr kumimoji="1" lang="en-US" altLang="zh-CN" sz="4400" dirty="0" smtClean="0"/>
              <a:t>model</a:t>
            </a:r>
            <a:r>
              <a:rPr kumimoji="1" lang="zh-CN" altLang="en-US" sz="4400" dirty="0" smtClean="0"/>
              <a:t> </a:t>
            </a:r>
            <a:r>
              <a:rPr kumimoji="1" lang="en-US" altLang="zh-CN" sz="4400" dirty="0" smtClean="0"/>
              <a:t>(frozen)</a:t>
            </a:r>
            <a:endParaRPr kumimoji="1" lang="zh-CN" altLang="en-US" sz="4400" dirty="0"/>
          </a:p>
        </p:txBody>
      </p:sp>
      <p:sp>
        <p:nvSpPr>
          <p:cNvPr id="10" name="矩形 9"/>
          <p:cNvSpPr/>
          <p:nvPr/>
        </p:nvSpPr>
        <p:spPr>
          <a:xfrm>
            <a:off x="9671540" y="1505306"/>
            <a:ext cx="914400" cy="422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smtClean="0"/>
              <a:t>TRAIN</a:t>
            </a:r>
            <a:r>
              <a:rPr kumimoji="1" lang="zh-CN" altLang="en-US" sz="1200" dirty="0" smtClean="0"/>
              <a:t> </a:t>
            </a:r>
            <a:r>
              <a:rPr kumimoji="1" lang="en-US" altLang="zh-CN" sz="1200" dirty="0" smtClean="0"/>
              <a:t>DATA</a:t>
            </a:r>
            <a:endParaRPr kumimoji="1" lang="zh-CN" altLang="en-US" sz="1200" dirty="0"/>
          </a:p>
        </p:txBody>
      </p:sp>
      <p:sp>
        <p:nvSpPr>
          <p:cNvPr id="11" name="矩形 10"/>
          <p:cNvSpPr/>
          <p:nvPr/>
        </p:nvSpPr>
        <p:spPr>
          <a:xfrm>
            <a:off x="9671540" y="2413844"/>
            <a:ext cx="914400" cy="422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smtClean="0"/>
              <a:t>MODEL</a:t>
            </a:r>
            <a:endParaRPr kumimoji="1" lang="zh-CN" altLang="en-US" sz="1200" dirty="0"/>
          </a:p>
        </p:txBody>
      </p:sp>
      <p:sp>
        <p:nvSpPr>
          <p:cNvPr id="12" name="矩形 11"/>
          <p:cNvSpPr/>
          <p:nvPr/>
        </p:nvSpPr>
        <p:spPr>
          <a:xfrm>
            <a:off x="8308731" y="1818415"/>
            <a:ext cx="914400" cy="508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smtClean="0"/>
              <a:t>PRE</a:t>
            </a:r>
            <a:endParaRPr kumimoji="1" lang="zh-CN" altLang="en-US" sz="1200" dirty="0" smtClean="0"/>
          </a:p>
          <a:p>
            <a:pPr algn="ctr"/>
            <a:r>
              <a:rPr kumimoji="1" lang="en-US" altLang="zh-CN" sz="1200" dirty="0" smtClean="0"/>
              <a:t>PARAMS</a:t>
            </a:r>
            <a:endParaRPr kumimoji="1" lang="zh-CN" altLang="en-US" sz="1200" dirty="0"/>
          </a:p>
        </p:txBody>
      </p:sp>
      <p:sp>
        <p:nvSpPr>
          <p:cNvPr id="13" name="矩形 12"/>
          <p:cNvSpPr/>
          <p:nvPr/>
        </p:nvSpPr>
        <p:spPr>
          <a:xfrm>
            <a:off x="8906608" y="3363414"/>
            <a:ext cx="914400" cy="422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smtClean="0"/>
              <a:t>TEST</a:t>
            </a:r>
            <a:endParaRPr kumimoji="1" lang="zh-CN" altLang="en-US" sz="1200" dirty="0" smtClean="0"/>
          </a:p>
          <a:p>
            <a:pPr algn="ctr"/>
            <a:r>
              <a:rPr kumimoji="1" lang="en-US" altLang="zh-CN" sz="1200" dirty="0" smtClean="0"/>
              <a:t>DATA</a:t>
            </a:r>
            <a:endParaRPr kumimoji="1" lang="zh-CN" altLang="en-US" sz="1200" dirty="0"/>
          </a:p>
        </p:txBody>
      </p:sp>
      <p:sp>
        <p:nvSpPr>
          <p:cNvPr id="14" name="矩形 13"/>
          <p:cNvSpPr/>
          <p:nvPr/>
        </p:nvSpPr>
        <p:spPr>
          <a:xfrm>
            <a:off x="10518531" y="3363413"/>
            <a:ext cx="914400" cy="422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smtClean="0"/>
              <a:t>TEST</a:t>
            </a:r>
            <a:endParaRPr kumimoji="1" lang="zh-CN" altLang="en-US" sz="1200" dirty="0" smtClean="0"/>
          </a:p>
          <a:p>
            <a:pPr algn="ctr"/>
            <a:r>
              <a:rPr kumimoji="1" lang="en-US" altLang="zh-CN" sz="1200" dirty="0" smtClean="0"/>
              <a:t>LABELS</a:t>
            </a:r>
            <a:endParaRPr kumimoji="1" lang="zh-CN" altLang="en-US" sz="1200" dirty="0"/>
          </a:p>
        </p:txBody>
      </p:sp>
      <p:cxnSp>
        <p:nvCxnSpPr>
          <p:cNvPr id="17" name="肘形连接符 16"/>
          <p:cNvCxnSpPr>
            <a:stCxn id="12" idx="2"/>
            <a:endCxn id="11" idx="1"/>
          </p:cNvCxnSpPr>
          <p:nvPr/>
        </p:nvCxnSpPr>
        <p:spPr>
          <a:xfrm rot="16200000" flipH="1">
            <a:off x="9069877" y="2023197"/>
            <a:ext cx="297716" cy="905609"/>
          </a:xfrm>
          <a:prstGeom prst="bentConnector2">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p:cNvCxnSpPr>
            <a:stCxn id="10" idx="2"/>
            <a:endCxn id="11" idx="0"/>
          </p:cNvCxnSpPr>
          <p:nvPr/>
        </p:nvCxnSpPr>
        <p:spPr>
          <a:xfrm>
            <a:off x="10128740" y="1927337"/>
            <a:ext cx="0" cy="4865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p:cNvCxnSpPr>
            <a:stCxn id="13" idx="0"/>
            <a:endCxn id="11" idx="2"/>
          </p:cNvCxnSpPr>
          <p:nvPr/>
        </p:nvCxnSpPr>
        <p:spPr>
          <a:xfrm flipV="1">
            <a:off x="9363808" y="2835875"/>
            <a:ext cx="764932" cy="527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p:cNvCxnSpPr>
            <a:stCxn id="11" idx="2"/>
            <a:endCxn id="14" idx="0"/>
          </p:cNvCxnSpPr>
          <p:nvPr/>
        </p:nvCxnSpPr>
        <p:spPr>
          <a:xfrm>
            <a:off x="10128740" y="2835875"/>
            <a:ext cx="846991" cy="5275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565031" y="1505306"/>
            <a:ext cx="6572633" cy="2169825"/>
          </a:xfrm>
          <a:prstGeom prst="rect">
            <a:avLst/>
          </a:prstGeom>
          <a:noFill/>
        </p:spPr>
        <p:txBody>
          <a:bodyPr wrap="none" rtlCol="0">
            <a:spAutoFit/>
          </a:bodyPr>
          <a:lstStyle/>
          <a:p>
            <a:pPr marL="342900" indent="-342900">
              <a:lnSpc>
                <a:spcPct val="150000"/>
              </a:lnSpc>
              <a:buFont typeface="+mj-lt"/>
              <a:buAutoNum type="arabicPeriod"/>
            </a:pPr>
            <a:r>
              <a:rPr kumimoji="1" lang="en-US" altLang="zh-CN" dirty="0" smtClean="0"/>
              <a:t>Load</a:t>
            </a:r>
            <a:r>
              <a:rPr kumimoji="1" lang="zh-CN" altLang="en-US" dirty="0"/>
              <a:t> </a:t>
            </a:r>
            <a:r>
              <a:rPr kumimoji="1" lang="en-US" altLang="zh-CN" dirty="0" smtClean="0"/>
              <a:t>pre</a:t>
            </a:r>
            <a:r>
              <a:rPr kumimoji="1" lang="zh-CN" altLang="en-US" dirty="0" smtClean="0"/>
              <a:t> </a:t>
            </a:r>
            <a:r>
              <a:rPr kumimoji="1" lang="en-US" altLang="zh-CN" dirty="0" err="1" smtClean="0"/>
              <a:t>params</a:t>
            </a:r>
            <a:r>
              <a:rPr kumimoji="1" lang="zh-CN" altLang="en-US" dirty="0" smtClean="0"/>
              <a:t> </a:t>
            </a:r>
            <a:r>
              <a:rPr kumimoji="1" lang="en-US" altLang="zh-CN" dirty="0" smtClean="0"/>
              <a:t>from</a:t>
            </a:r>
            <a:r>
              <a:rPr kumimoji="1" lang="zh-CN" altLang="en-US" dirty="0" smtClean="0"/>
              <a:t> </a:t>
            </a:r>
            <a:r>
              <a:rPr kumimoji="1" lang="en-US" altLang="zh-CN" dirty="0" smtClean="0"/>
              <a:t>a</a:t>
            </a:r>
            <a:r>
              <a:rPr kumimoji="1" lang="zh-CN" altLang="en-US" dirty="0" smtClean="0"/>
              <a:t> </a:t>
            </a:r>
            <a:r>
              <a:rPr kumimoji="1" lang="en-US" altLang="zh-CN" dirty="0" smtClean="0"/>
              <a:t>model</a:t>
            </a:r>
            <a:r>
              <a:rPr kumimoji="1" lang="zh-CN" altLang="en-US" dirty="0" smtClean="0"/>
              <a:t> </a:t>
            </a:r>
            <a:r>
              <a:rPr kumimoji="1" lang="en-US" altLang="zh-CN" dirty="0" smtClean="0"/>
              <a:t>file(</a:t>
            </a:r>
            <a:r>
              <a:rPr kumimoji="1" lang="en-US" altLang="zh-CN" dirty="0" err="1" smtClean="0"/>
              <a:t>pb</a:t>
            </a:r>
            <a:r>
              <a:rPr kumimoji="1" lang="en-US" altLang="zh-CN" dirty="0" smtClean="0"/>
              <a:t>)</a:t>
            </a:r>
            <a:endParaRPr kumimoji="1" lang="zh-CN" altLang="en-US" dirty="0" smtClean="0"/>
          </a:p>
          <a:p>
            <a:pPr marL="342900" indent="-342900">
              <a:lnSpc>
                <a:spcPct val="150000"/>
              </a:lnSpc>
              <a:buFont typeface="+mj-lt"/>
              <a:buAutoNum type="arabicPeriod"/>
            </a:pPr>
            <a:r>
              <a:rPr kumimoji="1" lang="en-US" altLang="zh-CN" dirty="0" smtClean="0"/>
              <a:t>Frozen</a:t>
            </a:r>
            <a:r>
              <a:rPr kumimoji="1" lang="zh-CN" altLang="en-US" dirty="0" smtClean="0"/>
              <a:t> </a:t>
            </a:r>
            <a:r>
              <a:rPr kumimoji="1" lang="en-US" altLang="zh-CN" dirty="0" smtClean="0"/>
              <a:t>your</a:t>
            </a:r>
            <a:r>
              <a:rPr kumimoji="1" lang="zh-CN" altLang="en-US" dirty="0" smtClean="0"/>
              <a:t> </a:t>
            </a:r>
            <a:r>
              <a:rPr kumimoji="1" lang="en-US" altLang="zh-CN" dirty="0" smtClean="0"/>
              <a:t>layers’</a:t>
            </a:r>
            <a:r>
              <a:rPr kumimoji="1" lang="zh-CN" altLang="en-US" dirty="0" smtClean="0"/>
              <a:t> </a:t>
            </a:r>
            <a:r>
              <a:rPr kumimoji="1" lang="zh-CN" altLang="en-US" dirty="0"/>
              <a:t> </a:t>
            </a:r>
            <a:r>
              <a:rPr kumimoji="1" lang="en-US" altLang="zh-CN" dirty="0" smtClean="0"/>
              <a:t>weight</a:t>
            </a:r>
            <a:endParaRPr kumimoji="1" lang="zh-CN" altLang="en-US" dirty="0" smtClean="0"/>
          </a:p>
          <a:p>
            <a:pPr marL="342900" indent="-342900">
              <a:lnSpc>
                <a:spcPct val="150000"/>
              </a:lnSpc>
              <a:buFont typeface="+mj-lt"/>
              <a:buAutoNum type="arabicPeriod"/>
            </a:pPr>
            <a:r>
              <a:rPr kumimoji="1" lang="en-US" altLang="zh-CN" dirty="0" smtClean="0"/>
              <a:t>Change</a:t>
            </a:r>
            <a:r>
              <a:rPr kumimoji="1" lang="zh-CN" altLang="en-US" dirty="0" smtClean="0"/>
              <a:t> </a:t>
            </a:r>
            <a:r>
              <a:rPr kumimoji="1" lang="en-US" altLang="zh-CN" dirty="0" smtClean="0"/>
              <a:t>the</a:t>
            </a:r>
            <a:r>
              <a:rPr kumimoji="1" lang="zh-CN" altLang="en-US" dirty="0" smtClean="0"/>
              <a:t> </a:t>
            </a:r>
            <a:r>
              <a:rPr kumimoji="1" lang="en-US" altLang="zh-CN" dirty="0" smtClean="0"/>
              <a:t>network’s</a:t>
            </a:r>
            <a:r>
              <a:rPr kumimoji="1" lang="zh-CN" altLang="en-US" dirty="0" smtClean="0"/>
              <a:t> </a:t>
            </a:r>
            <a:r>
              <a:rPr kumimoji="1" lang="en-US" altLang="zh-CN" dirty="0" smtClean="0"/>
              <a:t>class</a:t>
            </a:r>
            <a:r>
              <a:rPr kumimoji="1" lang="zh-CN" altLang="en-US" dirty="0" smtClean="0"/>
              <a:t> </a:t>
            </a:r>
            <a:r>
              <a:rPr kumimoji="1" lang="en-US" altLang="zh-CN" dirty="0" err="1" smtClean="0"/>
              <a:t>num</a:t>
            </a:r>
            <a:endParaRPr kumimoji="1" lang="zh-CN" altLang="en-US" dirty="0" smtClean="0"/>
          </a:p>
          <a:p>
            <a:pPr marL="342900" indent="-342900">
              <a:lnSpc>
                <a:spcPct val="150000"/>
              </a:lnSpc>
              <a:buFont typeface="+mj-lt"/>
              <a:buAutoNum type="arabicPeriod"/>
            </a:pPr>
            <a:r>
              <a:rPr kumimoji="1" lang="en-US" altLang="zh-CN" dirty="0"/>
              <a:t>F</a:t>
            </a:r>
            <a:r>
              <a:rPr kumimoji="1" lang="en-US" altLang="zh-CN" dirty="0" smtClean="0"/>
              <a:t>it</a:t>
            </a:r>
            <a:r>
              <a:rPr kumimoji="1" lang="zh-CN" altLang="en-US" dirty="0" smtClean="0"/>
              <a:t> </a:t>
            </a:r>
            <a:r>
              <a:rPr kumimoji="1" lang="en-US" altLang="zh-CN" dirty="0" smtClean="0"/>
              <a:t>your</a:t>
            </a:r>
            <a:r>
              <a:rPr kumimoji="1" lang="zh-CN" altLang="en-US" dirty="0" smtClean="0"/>
              <a:t> </a:t>
            </a:r>
            <a:r>
              <a:rPr kumimoji="1" lang="en-US" altLang="zh-CN" dirty="0" smtClean="0"/>
              <a:t>train</a:t>
            </a:r>
            <a:r>
              <a:rPr kumimoji="1" lang="zh-CN" altLang="en-US" dirty="0" smtClean="0"/>
              <a:t> </a:t>
            </a:r>
            <a:r>
              <a:rPr kumimoji="1" lang="en-US" altLang="zh-CN" dirty="0" smtClean="0"/>
              <a:t>data</a:t>
            </a:r>
            <a:r>
              <a:rPr kumimoji="1" lang="zh-CN" altLang="en-US" dirty="0"/>
              <a:t> </a:t>
            </a:r>
            <a:r>
              <a:rPr kumimoji="1" lang="en-US" altLang="zh-CN" dirty="0" smtClean="0"/>
              <a:t>to</a:t>
            </a:r>
            <a:r>
              <a:rPr kumimoji="1" lang="zh-CN" altLang="en-US" dirty="0" smtClean="0"/>
              <a:t> </a:t>
            </a:r>
            <a:r>
              <a:rPr kumimoji="1" lang="en-US" altLang="zh-CN" dirty="0" smtClean="0"/>
              <a:t>update</a:t>
            </a:r>
            <a:r>
              <a:rPr kumimoji="1" lang="zh-CN" altLang="en-US" dirty="0" smtClean="0"/>
              <a:t> </a:t>
            </a:r>
            <a:r>
              <a:rPr kumimoji="1" lang="en-US" altLang="zh-CN" dirty="0" smtClean="0"/>
              <a:t>the</a:t>
            </a:r>
            <a:r>
              <a:rPr kumimoji="1" lang="zh-CN" altLang="en-US" dirty="0" smtClean="0"/>
              <a:t> </a:t>
            </a:r>
            <a:r>
              <a:rPr kumimoji="1" lang="en-US" altLang="zh-CN" dirty="0" smtClean="0"/>
              <a:t>unfrozen</a:t>
            </a:r>
            <a:r>
              <a:rPr kumimoji="1" lang="zh-CN" altLang="en-US" dirty="0" smtClean="0"/>
              <a:t> </a:t>
            </a:r>
            <a:r>
              <a:rPr kumimoji="1" lang="en-US" altLang="zh-CN" dirty="0" smtClean="0"/>
              <a:t>layers’</a:t>
            </a:r>
            <a:r>
              <a:rPr kumimoji="1" lang="zh-CN" altLang="en-US" dirty="0" smtClean="0"/>
              <a:t> </a:t>
            </a:r>
            <a:r>
              <a:rPr kumimoji="1" lang="en-US" altLang="zh-CN" dirty="0" smtClean="0"/>
              <a:t>weight</a:t>
            </a:r>
            <a:endParaRPr kumimoji="1" lang="zh-CN" altLang="en-US" dirty="0"/>
          </a:p>
          <a:p>
            <a:pPr marL="342900" indent="-342900">
              <a:lnSpc>
                <a:spcPct val="150000"/>
              </a:lnSpc>
              <a:buFont typeface="+mj-lt"/>
              <a:buAutoNum type="arabicPeriod"/>
            </a:pPr>
            <a:r>
              <a:rPr kumimoji="1" lang="en-US" altLang="zh-CN" dirty="0" smtClean="0"/>
              <a:t>Fit</a:t>
            </a:r>
            <a:r>
              <a:rPr kumimoji="1" lang="zh-CN" altLang="en-US" dirty="0" smtClean="0"/>
              <a:t> </a:t>
            </a:r>
            <a:r>
              <a:rPr kumimoji="1" lang="en-US" altLang="zh-CN" dirty="0"/>
              <a:t>your</a:t>
            </a:r>
            <a:r>
              <a:rPr kumimoji="1" lang="zh-CN" altLang="en-US" dirty="0"/>
              <a:t> </a:t>
            </a:r>
            <a:r>
              <a:rPr kumimoji="1" lang="en-US" altLang="zh-CN" dirty="0"/>
              <a:t>test</a:t>
            </a:r>
            <a:r>
              <a:rPr kumimoji="1" lang="zh-CN" altLang="en-US" dirty="0"/>
              <a:t> </a:t>
            </a:r>
            <a:r>
              <a:rPr kumimoji="1" lang="en-US" altLang="zh-CN" dirty="0"/>
              <a:t>data</a:t>
            </a:r>
            <a:r>
              <a:rPr kumimoji="1" lang="zh-CN" altLang="en-US" dirty="0"/>
              <a:t> </a:t>
            </a:r>
            <a:r>
              <a:rPr kumimoji="1" lang="en-US" altLang="zh-CN" dirty="0"/>
              <a:t>to</a:t>
            </a:r>
            <a:r>
              <a:rPr kumimoji="1" lang="zh-CN" altLang="en-US" dirty="0"/>
              <a:t> </a:t>
            </a:r>
            <a:r>
              <a:rPr kumimoji="1" lang="en-US" altLang="zh-CN" dirty="0" smtClean="0"/>
              <a:t>inference</a:t>
            </a:r>
            <a:endParaRPr kumimoji="1" lang="zh-CN" altLang="en-US" dirty="0"/>
          </a:p>
        </p:txBody>
      </p:sp>
      <p:sp>
        <p:nvSpPr>
          <p:cNvPr id="3" name="椭圆 2"/>
          <p:cNvSpPr/>
          <p:nvPr/>
        </p:nvSpPr>
        <p:spPr>
          <a:xfrm>
            <a:off x="11063658" y="1818415"/>
            <a:ext cx="893880" cy="7784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00" dirty="0" smtClean="0"/>
              <a:t>FROZEN</a:t>
            </a:r>
            <a:endParaRPr kumimoji="1" lang="zh-CN" altLang="en-US" sz="700" dirty="0"/>
          </a:p>
        </p:txBody>
      </p:sp>
      <p:cxnSp>
        <p:nvCxnSpPr>
          <p:cNvPr id="6" name="直线箭头连接符 5"/>
          <p:cNvCxnSpPr>
            <a:stCxn id="3" idx="2"/>
            <a:endCxn id="11" idx="3"/>
          </p:cNvCxnSpPr>
          <p:nvPr/>
        </p:nvCxnSpPr>
        <p:spPr>
          <a:xfrm flipH="1">
            <a:off x="10585940" y="2207652"/>
            <a:ext cx="477718" cy="417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1741196" y="5375366"/>
            <a:ext cx="10617009" cy="646331"/>
          </a:xfrm>
          <a:prstGeom prst="rect">
            <a:avLst/>
          </a:prstGeom>
          <a:noFill/>
        </p:spPr>
        <p:txBody>
          <a:bodyPr wrap="none" rtlCol="0">
            <a:spAutoFit/>
          </a:bodyPr>
          <a:lstStyle/>
          <a:p>
            <a:r>
              <a:rPr kumimoji="1" lang="en-US" altLang="zh-CN" dirty="0">
                <a:hlinkClick r:id="rId3"/>
              </a:rPr>
              <a:t>https://</a:t>
            </a:r>
            <a:r>
              <a:rPr kumimoji="1" lang="en-US" altLang="zh-CN" dirty="0" smtClean="0">
                <a:hlinkClick r:id="rId3"/>
              </a:rPr>
              <a:t>github.com/spark-mler/WorkWithTensorflow/tree/master/cv_bot/models/pretrain_inference</a:t>
            </a:r>
            <a:endParaRPr kumimoji="1" lang="zh-CN" altLang="en-US" dirty="0" smtClean="0"/>
          </a:p>
          <a:p>
            <a:endParaRPr kumimoji="1" lang="zh-CN" altLang="en-US" dirty="0" smtClean="0"/>
          </a:p>
        </p:txBody>
      </p:sp>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114" y="5375366"/>
            <a:ext cx="2743200" cy="1840992"/>
          </a:xfrm>
          <a:prstGeom prst="rect">
            <a:avLst/>
          </a:prstGeom>
        </p:spPr>
      </p:pic>
    </p:spTree>
    <p:extLst>
      <p:ext uri="{BB962C8B-B14F-4D97-AF65-F5344CB8AC3E}">
        <p14:creationId xmlns:p14="http://schemas.microsoft.com/office/powerpoint/2010/main" val="7590808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224122" y="0"/>
            <a:ext cx="3509294" cy="769441"/>
          </a:xfrm>
          <a:prstGeom prst="rect">
            <a:avLst/>
          </a:prstGeom>
          <a:noFill/>
        </p:spPr>
        <p:txBody>
          <a:bodyPr wrap="none" rtlCol="0">
            <a:spAutoFit/>
          </a:bodyPr>
          <a:lstStyle/>
          <a:p>
            <a:r>
              <a:rPr kumimoji="1" lang="en-US" altLang="zh-CN" sz="4400" dirty="0" smtClean="0"/>
              <a:t>Neural</a:t>
            </a:r>
            <a:r>
              <a:rPr kumimoji="1" lang="zh-CN" altLang="en-US" sz="4400" dirty="0" smtClean="0"/>
              <a:t> </a:t>
            </a:r>
            <a:r>
              <a:rPr kumimoji="1" lang="en-US" altLang="zh-CN" sz="4400" dirty="0" smtClean="0"/>
              <a:t>Style</a:t>
            </a:r>
            <a:endParaRPr kumimoji="1" lang="zh-CN" altLang="en-US" sz="4400" dirty="0"/>
          </a:p>
        </p:txBody>
      </p:sp>
      <p:sp>
        <p:nvSpPr>
          <p:cNvPr id="3" name="文本框 2"/>
          <p:cNvSpPr txBox="1"/>
          <p:nvPr/>
        </p:nvSpPr>
        <p:spPr>
          <a:xfrm>
            <a:off x="1670538" y="1565031"/>
            <a:ext cx="8616462" cy="3416320"/>
          </a:xfrm>
          <a:prstGeom prst="rect">
            <a:avLst/>
          </a:prstGeom>
          <a:noFill/>
        </p:spPr>
        <p:txBody>
          <a:bodyPr wrap="square" rtlCol="0">
            <a:spAutoFit/>
          </a:bodyPr>
          <a:lstStyle/>
          <a:p>
            <a:pPr marL="342900" indent="-342900">
              <a:lnSpc>
                <a:spcPct val="150000"/>
              </a:lnSpc>
              <a:buFont typeface="+mj-lt"/>
              <a:buAutoNum type="arabicPeriod"/>
            </a:pPr>
            <a:r>
              <a:rPr kumimoji="1" lang="en-US" altLang="zh-CN" sz="3600" dirty="0" smtClean="0"/>
              <a:t>MRF-Based</a:t>
            </a:r>
            <a:endParaRPr kumimoji="1" lang="zh-CN" altLang="en-US" sz="3600" dirty="0" smtClean="0"/>
          </a:p>
          <a:p>
            <a:pPr marL="342900" indent="-342900">
              <a:lnSpc>
                <a:spcPct val="150000"/>
              </a:lnSpc>
              <a:buFont typeface="+mj-lt"/>
              <a:buAutoNum type="arabicPeriod"/>
            </a:pPr>
            <a:r>
              <a:rPr kumimoji="1" lang="en-US" altLang="zh-CN" sz="3600" dirty="0" smtClean="0"/>
              <a:t>CNN-Based</a:t>
            </a:r>
            <a:endParaRPr kumimoji="1" lang="zh-CN" altLang="en-US" sz="3600" dirty="0" smtClean="0"/>
          </a:p>
          <a:p>
            <a:pPr marL="342900" indent="-342900">
              <a:lnSpc>
                <a:spcPct val="150000"/>
              </a:lnSpc>
              <a:buFont typeface="+mj-lt"/>
              <a:buAutoNum type="arabicPeriod"/>
            </a:pPr>
            <a:r>
              <a:rPr kumimoji="1" lang="en-US" altLang="zh-CN" sz="3600" dirty="0" smtClean="0"/>
              <a:t>MRF</a:t>
            </a:r>
            <a:r>
              <a:rPr kumimoji="1" lang="zh-CN" altLang="en-US" sz="3600" dirty="0" smtClean="0"/>
              <a:t> </a:t>
            </a:r>
            <a:r>
              <a:rPr kumimoji="1" lang="en-US" altLang="zh-CN" sz="3600" dirty="0" smtClean="0"/>
              <a:t>and</a:t>
            </a:r>
            <a:r>
              <a:rPr kumimoji="1" lang="zh-CN" altLang="en-US" sz="3600" dirty="0" smtClean="0"/>
              <a:t> </a:t>
            </a:r>
            <a:r>
              <a:rPr kumimoji="1" lang="en-US" altLang="zh-CN" sz="3600" dirty="0" smtClean="0"/>
              <a:t>CNN-Based</a:t>
            </a:r>
            <a:endParaRPr kumimoji="1" lang="zh-CN" altLang="en-US" sz="3600" dirty="0" smtClean="0"/>
          </a:p>
          <a:p>
            <a:pPr marL="342900" indent="-342900">
              <a:lnSpc>
                <a:spcPct val="150000"/>
              </a:lnSpc>
              <a:buFont typeface="+mj-lt"/>
              <a:buAutoNum type="arabicPeriod"/>
            </a:pPr>
            <a:r>
              <a:rPr kumimoji="1" lang="en-US" altLang="zh-CN" sz="3600" dirty="0"/>
              <a:t>Fast</a:t>
            </a:r>
            <a:r>
              <a:rPr kumimoji="1" lang="zh-CN" altLang="en-US" sz="3600" dirty="0"/>
              <a:t> </a:t>
            </a:r>
            <a:r>
              <a:rPr kumimoji="1" lang="en-US" altLang="zh-CN" sz="3600" dirty="0"/>
              <a:t>Neural</a:t>
            </a:r>
            <a:r>
              <a:rPr kumimoji="1" lang="zh-CN" altLang="en-US" sz="3600" dirty="0"/>
              <a:t> </a:t>
            </a:r>
            <a:r>
              <a:rPr kumimoji="1" lang="en-US" altLang="zh-CN" sz="3600" dirty="0" smtClean="0"/>
              <a:t>Style</a:t>
            </a:r>
            <a:endParaRPr kumimoji="1" lang="zh-CN" altLang="en-US" sz="3600"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114" y="5375366"/>
            <a:ext cx="2743200" cy="1840992"/>
          </a:xfrm>
          <a:prstGeom prst="rect">
            <a:avLst/>
          </a:prstGeom>
        </p:spPr>
      </p:pic>
    </p:spTree>
    <p:extLst>
      <p:ext uri="{BB962C8B-B14F-4D97-AF65-F5344CB8AC3E}">
        <p14:creationId xmlns:p14="http://schemas.microsoft.com/office/powerpoint/2010/main" val="13846634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224122" y="0"/>
            <a:ext cx="3276859" cy="1107996"/>
          </a:xfrm>
          <a:prstGeom prst="rect">
            <a:avLst/>
          </a:prstGeom>
          <a:noFill/>
        </p:spPr>
        <p:txBody>
          <a:bodyPr wrap="none" rtlCol="0">
            <a:spAutoFit/>
          </a:bodyPr>
          <a:lstStyle/>
          <a:p>
            <a:pPr>
              <a:lnSpc>
                <a:spcPct val="150000"/>
              </a:lnSpc>
            </a:pPr>
            <a:r>
              <a:rPr kumimoji="1" lang="en-US" altLang="zh-CN" sz="4400" dirty="0"/>
              <a:t>MRF-Based</a:t>
            </a:r>
            <a:endParaRPr kumimoji="1" lang="zh-CN" altLang="en-US" sz="4400" dirty="0"/>
          </a:p>
        </p:txBody>
      </p:sp>
      <p:pic>
        <p:nvPicPr>
          <p:cNvPr id="2" name="图片 1"/>
          <p:cNvPicPr>
            <a:picLocks noChangeAspect="1"/>
          </p:cNvPicPr>
          <p:nvPr/>
        </p:nvPicPr>
        <p:blipFill>
          <a:blip r:embed="rId3"/>
          <a:stretch>
            <a:fillRect/>
          </a:stretch>
        </p:blipFill>
        <p:spPr>
          <a:xfrm>
            <a:off x="2823834" y="1336596"/>
            <a:ext cx="6516893" cy="3307080"/>
          </a:xfrm>
          <a:prstGeom prst="rect">
            <a:avLst/>
          </a:prstGeom>
        </p:spPr>
      </p:pic>
      <p:sp>
        <p:nvSpPr>
          <p:cNvPr id="4" name="文本框 3"/>
          <p:cNvSpPr txBox="1"/>
          <p:nvPr/>
        </p:nvSpPr>
        <p:spPr>
          <a:xfrm>
            <a:off x="1249680" y="5212080"/>
            <a:ext cx="10636127" cy="1200329"/>
          </a:xfrm>
          <a:prstGeom prst="rect">
            <a:avLst/>
          </a:prstGeom>
          <a:noFill/>
        </p:spPr>
        <p:txBody>
          <a:bodyPr wrap="square" rtlCol="0">
            <a:spAutoFit/>
          </a:bodyPr>
          <a:lstStyle/>
          <a:p>
            <a:r>
              <a:rPr lang="en-US" altLang="zh-CN" dirty="0"/>
              <a:t>Freeman W T, Liu C. Markov random fields for super-resolution and texture synthesis[J]. Advances in Markov Random Fields for Vision and Image Processing, 2011, 1: 155-165</a:t>
            </a:r>
            <a:r>
              <a:rPr lang="en-US" altLang="zh-CN" dirty="0" smtClean="0"/>
              <a:t>.</a:t>
            </a:r>
            <a:endParaRPr lang="zh-CN" altLang="en-US" dirty="0" smtClean="0"/>
          </a:p>
          <a:p>
            <a:r>
              <a:rPr lang="en-US" altLang="zh-CN" dirty="0" err="1"/>
              <a:t>Efros</a:t>
            </a:r>
            <a:r>
              <a:rPr lang="en-US" altLang="zh-CN" dirty="0"/>
              <a:t> A A, Leung T K. Texture synthesis by non-parametric sampling[C]//Computer Vision, 1999. The Proceedings of the Seventh IEEE International Conference on. IEEE, 1999, 2: 1033-1038.</a:t>
            </a:r>
            <a:endParaRPr kumimoji="1" lang="zh-CN" altLang="en-US" dirty="0"/>
          </a:p>
        </p:txBody>
      </p:sp>
    </p:spTree>
    <p:extLst>
      <p:ext uri="{BB962C8B-B14F-4D97-AF65-F5344CB8AC3E}">
        <p14:creationId xmlns:p14="http://schemas.microsoft.com/office/powerpoint/2010/main" val="20676490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224122" y="0"/>
            <a:ext cx="3288080" cy="1107996"/>
          </a:xfrm>
          <a:prstGeom prst="rect">
            <a:avLst/>
          </a:prstGeom>
          <a:noFill/>
        </p:spPr>
        <p:txBody>
          <a:bodyPr wrap="none" rtlCol="0">
            <a:spAutoFit/>
          </a:bodyPr>
          <a:lstStyle/>
          <a:p>
            <a:pPr>
              <a:lnSpc>
                <a:spcPct val="150000"/>
              </a:lnSpc>
            </a:pPr>
            <a:r>
              <a:rPr kumimoji="1" lang="en-US" altLang="zh-CN" sz="4400" dirty="0" smtClean="0"/>
              <a:t>CNN-Based</a:t>
            </a:r>
            <a:endParaRPr kumimoji="1" lang="zh-CN" altLang="en-US" sz="4400" dirty="0"/>
          </a:p>
        </p:txBody>
      </p:sp>
      <p:sp>
        <p:nvSpPr>
          <p:cNvPr id="3" name="文本框 2"/>
          <p:cNvSpPr txBox="1"/>
          <p:nvPr/>
        </p:nvSpPr>
        <p:spPr>
          <a:xfrm>
            <a:off x="1310640" y="5516880"/>
            <a:ext cx="9845040" cy="1754326"/>
          </a:xfrm>
          <a:prstGeom prst="rect">
            <a:avLst/>
          </a:prstGeom>
          <a:noFill/>
        </p:spPr>
        <p:txBody>
          <a:bodyPr wrap="square" rtlCol="0">
            <a:spAutoFit/>
          </a:bodyPr>
          <a:lstStyle/>
          <a:p>
            <a:r>
              <a:rPr lang="en-US" altLang="zh-CN" dirty="0" err="1"/>
              <a:t>Gatys</a:t>
            </a:r>
            <a:r>
              <a:rPr lang="en-US" altLang="zh-CN" dirty="0"/>
              <a:t> L A, </a:t>
            </a:r>
            <a:r>
              <a:rPr lang="en-US" altLang="zh-CN" dirty="0" err="1"/>
              <a:t>Ecker</a:t>
            </a:r>
            <a:r>
              <a:rPr lang="en-US" altLang="zh-CN" dirty="0"/>
              <a:t> A S, </a:t>
            </a:r>
            <a:r>
              <a:rPr lang="en-US" altLang="zh-CN" dirty="0" err="1"/>
              <a:t>Bethge</a:t>
            </a:r>
            <a:r>
              <a:rPr lang="en-US" altLang="zh-CN" dirty="0"/>
              <a:t> M. A neural algorithm of artistic style[J]. </a:t>
            </a:r>
            <a:r>
              <a:rPr lang="en-US" altLang="zh-CN" dirty="0" err="1"/>
              <a:t>arXiv</a:t>
            </a:r>
            <a:r>
              <a:rPr lang="en-US" altLang="zh-CN" dirty="0"/>
              <a:t> preprint arXiv:1508.06576, 2015</a:t>
            </a:r>
            <a:r>
              <a:rPr lang="en-US" altLang="zh-CN" dirty="0" smtClean="0"/>
              <a:t>.</a:t>
            </a:r>
            <a:endParaRPr lang="zh-CN" altLang="en-US" dirty="0" smtClean="0"/>
          </a:p>
          <a:p>
            <a:r>
              <a:rPr kumimoji="1" lang="en-US" altLang="zh-CN" dirty="0">
                <a:hlinkClick r:id="rId3"/>
              </a:rPr>
              <a:t>https://</a:t>
            </a:r>
            <a:r>
              <a:rPr kumimoji="1" lang="en-US" altLang="zh-CN" dirty="0" smtClean="0">
                <a:hlinkClick r:id="rId3"/>
              </a:rPr>
              <a:t>github.com/anishathalye/neural-style</a:t>
            </a:r>
            <a:endParaRPr kumimoji="1" lang="zh-CN" altLang="en-US" dirty="0" smtClean="0"/>
          </a:p>
          <a:p>
            <a:r>
              <a:rPr kumimoji="1" lang="en-US" altLang="zh-CN" dirty="0">
                <a:hlinkClick r:id="rId4"/>
              </a:rPr>
              <a:t>https://</a:t>
            </a:r>
            <a:r>
              <a:rPr kumimoji="1" lang="en-US" altLang="zh-CN" dirty="0" smtClean="0">
                <a:hlinkClick r:id="rId4"/>
              </a:rPr>
              <a:t>github.com/jcjohnson/neural-style</a:t>
            </a:r>
            <a:endParaRPr kumimoji="1" lang="zh-CN" altLang="en-US" dirty="0" smtClean="0"/>
          </a:p>
          <a:p>
            <a:endParaRPr kumimoji="1" lang="zh-CN" altLang="en-US" dirty="0" smtClean="0"/>
          </a:p>
          <a:p>
            <a:endParaRPr kumimoji="1" lang="zh-CN" altLang="en-US" dirty="0"/>
          </a:p>
        </p:txBody>
      </p:sp>
      <p:pic>
        <p:nvPicPr>
          <p:cNvPr id="6" name="图片 5"/>
          <p:cNvPicPr>
            <a:picLocks noChangeAspect="1"/>
          </p:cNvPicPr>
          <p:nvPr/>
        </p:nvPicPr>
        <p:blipFill>
          <a:blip r:embed="rId5"/>
          <a:stretch>
            <a:fillRect/>
          </a:stretch>
        </p:blipFill>
        <p:spPr>
          <a:xfrm>
            <a:off x="3013395" y="1107996"/>
            <a:ext cx="6439530" cy="3811270"/>
          </a:xfrm>
          <a:prstGeom prst="rect">
            <a:avLst/>
          </a:prstGeom>
        </p:spPr>
      </p:pic>
    </p:spTree>
    <p:extLst>
      <p:ext uri="{BB962C8B-B14F-4D97-AF65-F5344CB8AC3E}">
        <p14:creationId xmlns:p14="http://schemas.microsoft.com/office/powerpoint/2010/main" val="20105717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989682" y="45720"/>
            <a:ext cx="5993949" cy="1107996"/>
          </a:xfrm>
          <a:prstGeom prst="rect">
            <a:avLst/>
          </a:prstGeom>
          <a:noFill/>
        </p:spPr>
        <p:txBody>
          <a:bodyPr wrap="none" rtlCol="0">
            <a:spAutoFit/>
          </a:bodyPr>
          <a:lstStyle/>
          <a:p>
            <a:pPr>
              <a:lnSpc>
                <a:spcPct val="150000"/>
              </a:lnSpc>
            </a:pPr>
            <a:r>
              <a:rPr kumimoji="1" lang="en-US" altLang="zh-CN" sz="4400" dirty="0" smtClean="0"/>
              <a:t>MRF</a:t>
            </a:r>
            <a:r>
              <a:rPr kumimoji="1" lang="zh-CN" altLang="en-US" sz="4400" dirty="0" smtClean="0"/>
              <a:t> </a:t>
            </a:r>
            <a:r>
              <a:rPr kumimoji="1" lang="en-US" altLang="zh-CN" sz="4400" dirty="0" smtClean="0"/>
              <a:t>And</a:t>
            </a:r>
            <a:r>
              <a:rPr kumimoji="1" lang="zh-CN" altLang="en-US" sz="4400" dirty="0" smtClean="0"/>
              <a:t> </a:t>
            </a:r>
            <a:r>
              <a:rPr kumimoji="1" lang="en-US" altLang="zh-CN" sz="4400" dirty="0" smtClean="0"/>
              <a:t>CNN-Based</a:t>
            </a:r>
            <a:endParaRPr kumimoji="1" lang="zh-CN" altLang="en-US" sz="4400" dirty="0"/>
          </a:p>
        </p:txBody>
      </p:sp>
      <p:sp>
        <p:nvSpPr>
          <p:cNvPr id="3" name="文本框 2"/>
          <p:cNvSpPr txBox="1"/>
          <p:nvPr/>
        </p:nvSpPr>
        <p:spPr>
          <a:xfrm>
            <a:off x="1310640" y="5516880"/>
            <a:ext cx="9845040" cy="1200329"/>
          </a:xfrm>
          <a:prstGeom prst="rect">
            <a:avLst/>
          </a:prstGeom>
          <a:noFill/>
        </p:spPr>
        <p:txBody>
          <a:bodyPr wrap="square" rtlCol="0">
            <a:spAutoFit/>
          </a:bodyPr>
          <a:lstStyle/>
          <a:p>
            <a:r>
              <a:rPr lang="en-US" altLang="zh-CN" dirty="0"/>
              <a:t>Li C, Wand M. Combining Markov Random Fields and Convolutional Neural Networks for Image Synthesis[J]. </a:t>
            </a:r>
            <a:r>
              <a:rPr lang="en-US" altLang="zh-CN" dirty="0" err="1"/>
              <a:t>arXiv</a:t>
            </a:r>
            <a:r>
              <a:rPr lang="en-US" altLang="zh-CN" dirty="0"/>
              <a:t> preprint arXiv:1601.04589, </a:t>
            </a:r>
            <a:r>
              <a:rPr lang="en-US" altLang="zh-CN" dirty="0" smtClean="0"/>
              <a:t>2016</a:t>
            </a:r>
            <a:endParaRPr lang="zh-CN" altLang="en-US" dirty="0" smtClean="0"/>
          </a:p>
          <a:p>
            <a:r>
              <a:rPr kumimoji="1" lang="en-US" altLang="zh-CN" dirty="0">
                <a:hlinkClick r:id="rId3"/>
              </a:rPr>
              <a:t>https://</a:t>
            </a:r>
            <a:r>
              <a:rPr kumimoji="1" lang="en-US" altLang="zh-CN" dirty="0" smtClean="0">
                <a:hlinkClick r:id="rId3"/>
              </a:rPr>
              <a:t>github.com/chuanli11/CNNMRF</a:t>
            </a:r>
            <a:endParaRPr kumimoji="1" lang="zh-CN" altLang="en-US" dirty="0" smtClean="0"/>
          </a:p>
          <a:p>
            <a:endParaRPr kumimoji="1" lang="zh-CN" altLang="en-US" dirty="0"/>
          </a:p>
        </p:txBody>
      </p:sp>
      <p:pic>
        <p:nvPicPr>
          <p:cNvPr id="2" name="图片 1"/>
          <p:cNvPicPr>
            <a:picLocks noChangeAspect="1"/>
          </p:cNvPicPr>
          <p:nvPr/>
        </p:nvPicPr>
        <p:blipFill>
          <a:blip r:embed="rId4"/>
          <a:stretch>
            <a:fillRect/>
          </a:stretch>
        </p:blipFill>
        <p:spPr>
          <a:xfrm>
            <a:off x="829088" y="1478280"/>
            <a:ext cx="10920951" cy="2863060"/>
          </a:xfrm>
          <a:prstGeom prst="rect">
            <a:avLst/>
          </a:prstGeom>
        </p:spPr>
      </p:pic>
      <p:pic>
        <p:nvPicPr>
          <p:cNvPr id="4" name="图片 3"/>
          <p:cNvPicPr>
            <a:picLocks noChangeAspect="1"/>
          </p:cNvPicPr>
          <p:nvPr/>
        </p:nvPicPr>
        <p:blipFill>
          <a:blip r:embed="rId5"/>
          <a:stretch>
            <a:fillRect/>
          </a:stretch>
        </p:blipFill>
        <p:spPr>
          <a:xfrm>
            <a:off x="3928559" y="4478634"/>
            <a:ext cx="4116194" cy="905880"/>
          </a:xfrm>
          <a:prstGeom prst="rect">
            <a:avLst/>
          </a:prstGeom>
        </p:spPr>
      </p:pic>
    </p:spTree>
    <p:extLst>
      <p:ext uri="{BB962C8B-B14F-4D97-AF65-F5344CB8AC3E}">
        <p14:creationId xmlns:p14="http://schemas.microsoft.com/office/powerpoint/2010/main" val="8317636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989682" y="45720"/>
            <a:ext cx="5993949" cy="1107996"/>
          </a:xfrm>
          <a:prstGeom prst="rect">
            <a:avLst/>
          </a:prstGeom>
          <a:noFill/>
        </p:spPr>
        <p:txBody>
          <a:bodyPr wrap="none" rtlCol="0">
            <a:spAutoFit/>
          </a:bodyPr>
          <a:lstStyle/>
          <a:p>
            <a:pPr>
              <a:lnSpc>
                <a:spcPct val="150000"/>
              </a:lnSpc>
            </a:pPr>
            <a:r>
              <a:rPr kumimoji="1" lang="en-US" altLang="zh-CN" sz="4400" dirty="0" smtClean="0"/>
              <a:t>MRF</a:t>
            </a:r>
            <a:r>
              <a:rPr kumimoji="1" lang="zh-CN" altLang="en-US" sz="4400" dirty="0" smtClean="0"/>
              <a:t> </a:t>
            </a:r>
            <a:r>
              <a:rPr kumimoji="1" lang="en-US" altLang="zh-CN" sz="4400" dirty="0" smtClean="0"/>
              <a:t>And</a:t>
            </a:r>
            <a:r>
              <a:rPr kumimoji="1" lang="zh-CN" altLang="en-US" sz="4400" dirty="0" smtClean="0"/>
              <a:t> </a:t>
            </a:r>
            <a:r>
              <a:rPr kumimoji="1" lang="en-US" altLang="zh-CN" sz="4400" dirty="0" smtClean="0"/>
              <a:t>CNN-Based</a:t>
            </a:r>
            <a:endParaRPr kumimoji="1" lang="zh-CN" altLang="en-US" sz="4400"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067" y="1509316"/>
            <a:ext cx="3445689" cy="458470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6785" y="1128042"/>
            <a:ext cx="1458342" cy="1866678"/>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9580" y="3013291"/>
            <a:ext cx="1400877" cy="1400877"/>
          </a:xfrm>
          <a:prstGeom prst="rect">
            <a:avLst/>
          </a:prstGeom>
        </p:spPr>
      </p:pic>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37075" y="4059659"/>
            <a:ext cx="2089082" cy="2785442"/>
          </a:xfrm>
          <a:prstGeom prst="rect">
            <a:avLst/>
          </a:prstGeom>
        </p:spPr>
      </p:pic>
      <p:pic>
        <p:nvPicPr>
          <p:cNvPr id="15" name="图片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40245" y="399577"/>
            <a:ext cx="1882742" cy="2510323"/>
          </a:xfrm>
          <a:prstGeom prst="rect">
            <a:avLst/>
          </a:prstGeom>
        </p:spPr>
      </p:pic>
      <p:pic>
        <p:nvPicPr>
          <p:cNvPr id="16" name="图片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72830" y="2637649"/>
            <a:ext cx="1332389" cy="1776519"/>
          </a:xfrm>
          <a:prstGeom prst="rect">
            <a:avLst/>
          </a:prstGeom>
        </p:spPr>
      </p:pic>
      <p:pic>
        <p:nvPicPr>
          <p:cNvPr id="17" name="图片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48059" y="4522092"/>
            <a:ext cx="1303921" cy="1860577"/>
          </a:xfrm>
          <a:prstGeom prst="rect">
            <a:avLst/>
          </a:prstGeom>
        </p:spPr>
      </p:pic>
    </p:spTree>
    <p:extLst>
      <p:ext uri="{BB962C8B-B14F-4D97-AF65-F5344CB8AC3E}">
        <p14:creationId xmlns:p14="http://schemas.microsoft.com/office/powerpoint/2010/main" val="11079969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629762" y="-15240"/>
            <a:ext cx="4838184" cy="1107996"/>
          </a:xfrm>
          <a:prstGeom prst="rect">
            <a:avLst/>
          </a:prstGeom>
          <a:noFill/>
        </p:spPr>
        <p:txBody>
          <a:bodyPr wrap="none" rtlCol="0">
            <a:spAutoFit/>
          </a:bodyPr>
          <a:lstStyle/>
          <a:p>
            <a:pPr>
              <a:lnSpc>
                <a:spcPct val="150000"/>
              </a:lnSpc>
            </a:pPr>
            <a:r>
              <a:rPr kumimoji="1" lang="en-US" altLang="zh-CN" sz="4400" dirty="0"/>
              <a:t>Fast</a:t>
            </a:r>
            <a:r>
              <a:rPr kumimoji="1" lang="zh-CN" altLang="en-US" sz="4400" dirty="0"/>
              <a:t> </a:t>
            </a:r>
            <a:r>
              <a:rPr kumimoji="1" lang="en-US" altLang="zh-CN" sz="4400" dirty="0"/>
              <a:t>Neural</a:t>
            </a:r>
            <a:r>
              <a:rPr kumimoji="1" lang="zh-CN" altLang="en-US" sz="4400" dirty="0"/>
              <a:t> </a:t>
            </a:r>
            <a:r>
              <a:rPr kumimoji="1" lang="en-US" altLang="zh-CN" sz="4400" dirty="0"/>
              <a:t>Style</a:t>
            </a:r>
            <a:endParaRPr kumimoji="1" lang="zh-CN" altLang="en-US" sz="4400" dirty="0"/>
          </a:p>
        </p:txBody>
      </p:sp>
      <p:sp>
        <p:nvSpPr>
          <p:cNvPr id="3" name="文本框 2"/>
          <p:cNvSpPr txBox="1"/>
          <p:nvPr/>
        </p:nvSpPr>
        <p:spPr>
          <a:xfrm>
            <a:off x="1310640" y="5516880"/>
            <a:ext cx="9845040" cy="1200329"/>
          </a:xfrm>
          <a:prstGeom prst="rect">
            <a:avLst/>
          </a:prstGeom>
          <a:noFill/>
        </p:spPr>
        <p:txBody>
          <a:bodyPr wrap="square" rtlCol="0">
            <a:spAutoFit/>
          </a:bodyPr>
          <a:lstStyle/>
          <a:p>
            <a:r>
              <a:rPr lang="en-US" altLang="zh-CN" dirty="0"/>
              <a:t>Johnson J, </a:t>
            </a:r>
            <a:r>
              <a:rPr lang="en-US" altLang="zh-CN" dirty="0" err="1"/>
              <a:t>Alahi</a:t>
            </a:r>
            <a:r>
              <a:rPr lang="en-US" altLang="zh-CN" dirty="0"/>
              <a:t> A, </a:t>
            </a:r>
            <a:r>
              <a:rPr lang="en-US" altLang="zh-CN" dirty="0" err="1"/>
              <a:t>Fei-Fei</a:t>
            </a:r>
            <a:r>
              <a:rPr lang="en-US" altLang="zh-CN" dirty="0"/>
              <a:t> L. Perceptual losses for real-time style transfer and super-resolution[J]. </a:t>
            </a:r>
            <a:r>
              <a:rPr lang="en-US" altLang="zh-CN" dirty="0" err="1"/>
              <a:t>arXiv</a:t>
            </a:r>
            <a:r>
              <a:rPr lang="en-US" altLang="zh-CN" dirty="0"/>
              <a:t> preprint arXiv:1603.08155, 2016</a:t>
            </a:r>
            <a:r>
              <a:rPr lang="en-US" altLang="zh-CN" dirty="0" smtClean="0"/>
              <a:t>.</a:t>
            </a:r>
            <a:endParaRPr lang="zh-CN" altLang="en-US" dirty="0" smtClean="0"/>
          </a:p>
          <a:p>
            <a:r>
              <a:rPr kumimoji="1" lang="en-US" altLang="zh-CN" dirty="0">
                <a:hlinkClick r:id="rId3"/>
              </a:rPr>
              <a:t>https://</a:t>
            </a:r>
            <a:r>
              <a:rPr kumimoji="1" lang="en-US" altLang="zh-CN" dirty="0" smtClean="0">
                <a:hlinkClick r:id="rId3"/>
              </a:rPr>
              <a:t>github.com/burness/neural_style_tensorflow/tree/master/fast_neural_style</a:t>
            </a:r>
            <a:endParaRPr kumimoji="1" lang="zh-CN" altLang="en-US" dirty="0" smtClean="0"/>
          </a:p>
          <a:p>
            <a:endParaRPr kumimoji="1" lang="zh-CN" altLang="en-US" dirty="0"/>
          </a:p>
        </p:txBody>
      </p:sp>
      <p:pic>
        <p:nvPicPr>
          <p:cNvPr id="6" name="图片 5"/>
          <p:cNvPicPr>
            <a:picLocks noChangeAspect="1"/>
          </p:cNvPicPr>
          <p:nvPr/>
        </p:nvPicPr>
        <p:blipFill>
          <a:blip r:embed="rId4"/>
          <a:stretch>
            <a:fillRect/>
          </a:stretch>
        </p:blipFill>
        <p:spPr>
          <a:xfrm>
            <a:off x="1554480" y="1285968"/>
            <a:ext cx="9204959" cy="3263340"/>
          </a:xfrm>
          <a:prstGeom prst="rect">
            <a:avLst/>
          </a:prstGeom>
        </p:spPr>
      </p:pic>
    </p:spTree>
    <p:extLst>
      <p:ext uri="{BB962C8B-B14F-4D97-AF65-F5344CB8AC3E}">
        <p14:creationId xmlns:p14="http://schemas.microsoft.com/office/powerpoint/2010/main" val="20171091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084164" y="182880"/>
            <a:ext cx="6999032" cy="769441"/>
          </a:xfrm>
          <a:prstGeom prst="rect">
            <a:avLst/>
          </a:prstGeom>
          <a:noFill/>
        </p:spPr>
        <p:txBody>
          <a:bodyPr wrap="none" rtlCol="0">
            <a:spAutoFit/>
          </a:bodyPr>
          <a:lstStyle/>
          <a:p>
            <a:r>
              <a:rPr kumimoji="1" lang="en-US" altLang="zh-CN" sz="4400" dirty="0" smtClean="0"/>
              <a:t>Deep</a:t>
            </a:r>
            <a:r>
              <a:rPr kumimoji="1" lang="zh-CN" altLang="en-US" sz="4400" dirty="0" smtClean="0"/>
              <a:t> </a:t>
            </a:r>
            <a:r>
              <a:rPr kumimoji="1" lang="en-US" altLang="zh-CN" sz="4400" dirty="0" smtClean="0"/>
              <a:t>CV</a:t>
            </a:r>
            <a:r>
              <a:rPr kumimoji="1" lang="zh-CN" altLang="en-US" sz="4400" dirty="0" smtClean="0"/>
              <a:t> </a:t>
            </a:r>
            <a:r>
              <a:rPr kumimoji="1" lang="en-US" altLang="zh-CN" sz="4400" dirty="0" smtClean="0"/>
              <a:t>Classical</a:t>
            </a:r>
            <a:r>
              <a:rPr kumimoji="1" lang="zh-CN" altLang="en-US" sz="4400" dirty="0" smtClean="0"/>
              <a:t> </a:t>
            </a:r>
            <a:r>
              <a:rPr kumimoji="1" lang="en-US" altLang="zh-CN" sz="4400" dirty="0" smtClean="0"/>
              <a:t>Models</a:t>
            </a:r>
            <a:endParaRPr kumimoji="1" lang="zh-CN" altLang="en-US" sz="4400" dirty="0"/>
          </a:p>
        </p:txBody>
      </p:sp>
      <p:sp>
        <p:nvSpPr>
          <p:cNvPr id="2" name="文本框 1"/>
          <p:cNvSpPr txBox="1"/>
          <p:nvPr/>
        </p:nvSpPr>
        <p:spPr>
          <a:xfrm>
            <a:off x="1507958" y="1187116"/>
            <a:ext cx="9224211" cy="4708981"/>
          </a:xfrm>
          <a:prstGeom prst="rect">
            <a:avLst/>
          </a:prstGeom>
          <a:noFill/>
        </p:spPr>
        <p:txBody>
          <a:bodyPr wrap="square" rtlCol="0">
            <a:spAutoFit/>
          </a:bodyPr>
          <a:lstStyle/>
          <a:p>
            <a:pPr marL="342900" indent="-342900">
              <a:lnSpc>
                <a:spcPct val="150000"/>
              </a:lnSpc>
              <a:buFont typeface="+mj-lt"/>
              <a:buAutoNum type="arabicPeriod"/>
            </a:pPr>
            <a:r>
              <a:rPr kumimoji="1" lang="en-US" altLang="zh-CN" sz="4000" dirty="0" err="1" smtClean="0"/>
              <a:t>LeNet</a:t>
            </a:r>
            <a:endParaRPr kumimoji="1" lang="zh-CN" altLang="en-US" sz="4000" dirty="0" smtClean="0"/>
          </a:p>
          <a:p>
            <a:pPr marL="342900" indent="-342900">
              <a:lnSpc>
                <a:spcPct val="150000"/>
              </a:lnSpc>
              <a:buFont typeface="+mj-lt"/>
              <a:buAutoNum type="arabicPeriod"/>
            </a:pPr>
            <a:r>
              <a:rPr kumimoji="1" lang="en-US" altLang="zh-CN" sz="4000" dirty="0" err="1" smtClean="0"/>
              <a:t>AlexNet</a:t>
            </a:r>
            <a:endParaRPr kumimoji="1" lang="zh-CN" altLang="en-US" sz="4000" dirty="0" smtClean="0"/>
          </a:p>
          <a:p>
            <a:pPr marL="342900" indent="-342900">
              <a:lnSpc>
                <a:spcPct val="150000"/>
              </a:lnSpc>
              <a:buFont typeface="+mj-lt"/>
              <a:buAutoNum type="arabicPeriod"/>
            </a:pPr>
            <a:r>
              <a:rPr kumimoji="1" lang="en-US" altLang="zh-CN" sz="4000" dirty="0" err="1" smtClean="0"/>
              <a:t>GoogLeNet</a:t>
            </a:r>
            <a:endParaRPr kumimoji="1" lang="zh-CN" altLang="en-US" sz="4000" dirty="0" smtClean="0"/>
          </a:p>
          <a:p>
            <a:pPr marL="342900" indent="-342900">
              <a:lnSpc>
                <a:spcPct val="150000"/>
              </a:lnSpc>
              <a:buFont typeface="+mj-lt"/>
              <a:buAutoNum type="arabicPeriod"/>
            </a:pPr>
            <a:r>
              <a:rPr kumimoji="1" lang="en-US" altLang="zh-CN" sz="4000" dirty="0" smtClean="0"/>
              <a:t>VGG</a:t>
            </a:r>
            <a:endParaRPr kumimoji="1" lang="zh-CN" altLang="en-US" sz="4000" dirty="0" smtClean="0"/>
          </a:p>
          <a:p>
            <a:pPr marL="342900" indent="-342900">
              <a:lnSpc>
                <a:spcPct val="150000"/>
              </a:lnSpc>
              <a:buFont typeface="+mj-lt"/>
              <a:buAutoNum type="arabicPeriod"/>
            </a:pPr>
            <a:r>
              <a:rPr kumimoji="1" lang="en-US" altLang="zh-CN" sz="4000" dirty="0" smtClean="0"/>
              <a:t>Deep</a:t>
            </a:r>
            <a:r>
              <a:rPr kumimoji="1" lang="zh-CN" altLang="en-US" sz="4000" dirty="0" smtClean="0"/>
              <a:t> </a:t>
            </a:r>
            <a:r>
              <a:rPr kumimoji="1" lang="en-US" altLang="zh-CN" sz="4000" dirty="0" smtClean="0"/>
              <a:t>Residual</a:t>
            </a:r>
            <a:r>
              <a:rPr kumimoji="1" lang="zh-CN" altLang="en-US" sz="4000" dirty="0" smtClean="0"/>
              <a:t> </a:t>
            </a:r>
            <a:r>
              <a:rPr kumimoji="1" lang="en-US" altLang="zh-CN" sz="4000" dirty="0" smtClean="0"/>
              <a:t>Network</a:t>
            </a:r>
            <a:endParaRPr kumimoji="1" lang="zh-CN" altLang="en-US" sz="4000"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114" y="5375366"/>
            <a:ext cx="2743200" cy="1840992"/>
          </a:xfrm>
          <a:prstGeom prst="rect">
            <a:avLst/>
          </a:prstGeom>
        </p:spPr>
      </p:pic>
    </p:spTree>
    <p:extLst>
      <p:ext uri="{BB962C8B-B14F-4D97-AF65-F5344CB8AC3E}">
        <p14:creationId xmlns:p14="http://schemas.microsoft.com/office/powerpoint/2010/main" val="14473028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629762" y="-15240"/>
            <a:ext cx="4838184" cy="1107996"/>
          </a:xfrm>
          <a:prstGeom prst="rect">
            <a:avLst/>
          </a:prstGeom>
          <a:noFill/>
        </p:spPr>
        <p:txBody>
          <a:bodyPr wrap="none" rtlCol="0">
            <a:spAutoFit/>
          </a:bodyPr>
          <a:lstStyle/>
          <a:p>
            <a:pPr>
              <a:lnSpc>
                <a:spcPct val="150000"/>
              </a:lnSpc>
            </a:pPr>
            <a:r>
              <a:rPr kumimoji="1" lang="en-US" altLang="zh-CN" sz="4400" dirty="0"/>
              <a:t>Fast</a:t>
            </a:r>
            <a:r>
              <a:rPr kumimoji="1" lang="zh-CN" altLang="en-US" sz="4400" dirty="0"/>
              <a:t> </a:t>
            </a:r>
            <a:r>
              <a:rPr kumimoji="1" lang="en-US" altLang="zh-CN" sz="4400" dirty="0"/>
              <a:t>Neural</a:t>
            </a:r>
            <a:r>
              <a:rPr kumimoji="1" lang="zh-CN" altLang="en-US" sz="4400" dirty="0"/>
              <a:t> </a:t>
            </a:r>
            <a:r>
              <a:rPr kumimoji="1" lang="en-US" altLang="zh-CN" sz="4400" dirty="0"/>
              <a:t>Style</a:t>
            </a:r>
            <a:endParaRPr kumimoji="1" lang="zh-CN" altLang="en-US" sz="4400" dirty="0"/>
          </a:p>
        </p:txBody>
      </p:sp>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5926" y="1029354"/>
            <a:ext cx="2105728" cy="1401986"/>
          </a:xfrm>
          <a:prstGeom prst="rect">
            <a:avLst/>
          </a:prstGeom>
        </p:spPr>
      </p:pic>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1654" y="1029354"/>
            <a:ext cx="2777166" cy="1401986"/>
          </a:xfrm>
          <a:prstGeom prst="rect">
            <a:avLst/>
          </a:prstGeom>
        </p:spPr>
      </p:pic>
      <p:pic>
        <p:nvPicPr>
          <p:cNvPr id="17" name="图片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8820" y="1029354"/>
            <a:ext cx="2105728" cy="1412982"/>
          </a:xfrm>
          <a:prstGeom prst="rect">
            <a:avLst/>
          </a:prstGeom>
        </p:spPr>
      </p:pic>
      <p:pic>
        <p:nvPicPr>
          <p:cNvPr id="18" name="图片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54547" y="1050619"/>
            <a:ext cx="2296151" cy="1423251"/>
          </a:xfrm>
          <a:prstGeom prst="rect">
            <a:avLst/>
          </a:prstGeom>
        </p:spPr>
      </p:pic>
      <p:pic>
        <p:nvPicPr>
          <p:cNvPr id="19" name="图片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65926" y="2442337"/>
            <a:ext cx="2113325" cy="1407044"/>
          </a:xfrm>
          <a:prstGeom prst="rect">
            <a:avLst/>
          </a:prstGeom>
        </p:spPr>
      </p:pic>
      <p:pic>
        <p:nvPicPr>
          <p:cNvPr id="20" name="图片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79251" y="2456937"/>
            <a:ext cx="2769567" cy="1375511"/>
          </a:xfrm>
          <a:prstGeom prst="rect">
            <a:avLst/>
          </a:prstGeom>
        </p:spPr>
      </p:pic>
      <p:pic>
        <p:nvPicPr>
          <p:cNvPr id="21" name="图片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48819" y="2452605"/>
            <a:ext cx="2049681" cy="1396776"/>
          </a:xfrm>
          <a:prstGeom prst="rect">
            <a:avLst/>
          </a:prstGeom>
        </p:spPr>
      </p:pic>
      <p:pic>
        <p:nvPicPr>
          <p:cNvPr id="22" name="图片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98501" y="2431340"/>
            <a:ext cx="2352197" cy="1418041"/>
          </a:xfrm>
          <a:prstGeom prst="rect">
            <a:avLst/>
          </a:prstGeom>
        </p:spPr>
      </p:pic>
      <p:pic>
        <p:nvPicPr>
          <p:cNvPr id="2" name="图片 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85715" y="3849381"/>
            <a:ext cx="2177558" cy="1446026"/>
          </a:xfrm>
          <a:prstGeom prst="rect">
            <a:avLst/>
          </a:prstGeom>
        </p:spPr>
      </p:pic>
      <p:pic>
        <p:nvPicPr>
          <p:cNvPr id="3" name="图片 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72404" y="3849381"/>
            <a:ext cx="2592391" cy="1446026"/>
          </a:xfrm>
          <a:prstGeom prst="rect">
            <a:avLst/>
          </a:prstGeom>
        </p:spPr>
      </p:pic>
      <p:pic>
        <p:nvPicPr>
          <p:cNvPr id="4" name="图片 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64797" y="3844322"/>
            <a:ext cx="2089132" cy="1451085"/>
          </a:xfrm>
          <a:prstGeom prst="rect">
            <a:avLst/>
          </a:prstGeom>
        </p:spPr>
      </p:pic>
      <p:pic>
        <p:nvPicPr>
          <p:cNvPr id="6" name="图片 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372437" y="3823057"/>
            <a:ext cx="2378261" cy="1472350"/>
          </a:xfrm>
          <a:prstGeom prst="rect">
            <a:avLst/>
          </a:prstGeom>
        </p:spPr>
      </p:pic>
      <p:pic>
        <p:nvPicPr>
          <p:cNvPr id="7" name="图片 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19582" y="5312340"/>
            <a:ext cx="2160626" cy="1477926"/>
          </a:xfrm>
          <a:prstGeom prst="rect">
            <a:avLst/>
          </a:prstGeom>
        </p:spPr>
      </p:pic>
      <p:pic>
        <p:nvPicPr>
          <p:cNvPr id="8" name="图片 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698716" y="5312340"/>
            <a:ext cx="2519810" cy="1477926"/>
          </a:xfrm>
          <a:prstGeom prst="rect">
            <a:avLst/>
          </a:prstGeom>
        </p:spPr>
      </p:pic>
      <p:pic>
        <p:nvPicPr>
          <p:cNvPr id="9" name="图片 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229356" y="5312342"/>
            <a:ext cx="2098385" cy="1477926"/>
          </a:xfrm>
          <a:prstGeom prst="rect">
            <a:avLst/>
          </a:prstGeom>
        </p:spPr>
      </p:pic>
      <p:pic>
        <p:nvPicPr>
          <p:cNvPr id="10" name="图片 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353928" y="5312341"/>
            <a:ext cx="2396769" cy="1477926"/>
          </a:xfrm>
          <a:prstGeom prst="rect">
            <a:avLst/>
          </a:prstGeom>
        </p:spPr>
      </p:pic>
    </p:spTree>
    <p:extLst>
      <p:ext uri="{BB962C8B-B14F-4D97-AF65-F5344CB8AC3E}">
        <p14:creationId xmlns:p14="http://schemas.microsoft.com/office/powerpoint/2010/main" val="9867198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224122" y="0"/>
            <a:ext cx="3594254" cy="769441"/>
          </a:xfrm>
          <a:prstGeom prst="rect">
            <a:avLst/>
          </a:prstGeom>
          <a:noFill/>
        </p:spPr>
        <p:txBody>
          <a:bodyPr wrap="none" rtlCol="0">
            <a:spAutoFit/>
          </a:bodyPr>
          <a:lstStyle/>
          <a:p>
            <a:r>
              <a:rPr kumimoji="1" lang="en-US" altLang="zh-CN" sz="4400" dirty="0" err="1"/>
              <a:t>T</a:t>
            </a:r>
            <a:r>
              <a:rPr kumimoji="1" lang="en-US" altLang="zh-CN" sz="4400" dirty="0" err="1" smtClean="0"/>
              <a:t>ext</a:t>
            </a:r>
            <a:r>
              <a:rPr kumimoji="1" lang="en-US" altLang="zh-CN" sz="4400" dirty="0" err="1" smtClean="0">
                <a:sym typeface="Wingdings"/>
              </a:rPr>
              <a:t>Image</a:t>
            </a:r>
            <a:endParaRPr kumimoji="1" lang="zh-CN" altLang="en-US" sz="4400" dirty="0"/>
          </a:p>
        </p:txBody>
      </p:sp>
      <p:sp>
        <p:nvSpPr>
          <p:cNvPr id="3" name="文本框 2"/>
          <p:cNvSpPr txBox="1"/>
          <p:nvPr/>
        </p:nvSpPr>
        <p:spPr>
          <a:xfrm>
            <a:off x="1670538" y="1565031"/>
            <a:ext cx="8616462" cy="2308324"/>
          </a:xfrm>
          <a:prstGeom prst="rect">
            <a:avLst/>
          </a:prstGeom>
          <a:noFill/>
        </p:spPr>
        <p:txBody>
          <a:bodyPr wrap="square" rtlCol="0">
            <a:spAutoFit/>
          </a:bodyPr>
          <a:lstStyle/>
          <a:p>
            <a:pPr marL="342900" indent="-342900">
              <a:lnSpc>
                <a:spcPct val="200000"/>
              </a:lnSpc>
              <a:buFont typeface="+mj-lt"/>
              <a:buAutoNum type="arabicPeriod"/>
            </a:pPr>
            <a:r>
              <a:rPr kumimoji="1" lang="en-US" altLang="zh-CN" sz="3600" dirty="0" smtClean="0"/>
              <a:t>Text-to-Image</a:t>
            </a:r>
            <a:endParaRPr kumimoji="1" lang="zh-CN" altLang="en-US" sz="3600" dirty="0" smtClean="0"/>
          </a:p>
          <a:p>
            <a:pPr marL="342900" indent="-342900">
              <a:lnSpc>
                <a:spcPct val="200000"/>
              </a:lnSpc>
              <a:buFont typeface="+mj-lt"/>
              <a:buAutoNum type="arabicPeriod"/>
            </a:pPr>
            <a:r>
              <a:rPr kumimoji="1" lang="en-US" altLang="zh-CN" sz="3600" dirty="0" smtClean="0"/>
              <a:t>Image-to-Text</a:t>
            </a:r>
            <a:endParaRPr kumimoji="1" lang="zh-CN" altLang="en-US" sz="3600" dirty="0" smtClean="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114" y="5375366"/>
            <a:ext cx="2743200" cy="1840992"/>
          </a:xfrm>
          <a:prstGeom prst="rect">
            <a:avLst/>
          </a:prstGeom>
        </p:spPr>
      </p:pic>
    </p:spTree>
    <p:extLst>
      <p:ext uri="{BB962C8B-B14F-4D97-AF65-F5344CB8AC3E}">
        <p14:creationId xmlns:p14="http://schemas.microsoft.com/office/powerpoint/2010/main" val="17673208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629762" y="-15240"/>
            <a:ext cx="3873176" cy="1107996"/>
          </a:xfrm>
          <a:prstGeom prst="rect">
            <a:avLst/>
          </a:prstGeom>
          <a:noFill/>
        </p:spPr>
        <p:txBody>
          <a:bodyPr wrap="none" rtlCol="0">
            <a:spAutoFit/>
          </a:bodyPr>
          <a:lstStyle/>
          <a:p>
            <a:pPr>
              <a:lnSpc>
                <a:spcPct val="150000"/>
              </a:lnSpc>
            </a:pPr>
            <a:r>
              <a:rPr kumimoji="1" lang="en-US" altLang="zh-CN" sz="4400" dirty="0" smtClean="0"/>
              <a:t>Text-to-Image</a:t>
            </a:r>
            <a:endParaRPr kumimoji="1" lang="zh-CN" altLang="en-US" sz="4400" dirty="0"/>
          </a:p>
        </p:txBody>
      </p:sp>
      <p:sp>
        <p:nvSpPr>
          <p:cNvPr id="2" name="文本框 1"/>
          <p:cNvSpPr txBox="1"/>
          <p:nvPr/>
        </p:nvSpPr>
        <p:spPr>
          <a:xfrm>
            <a:off x="1415651" y="5473405"/>
            <a:ext cx="9229060" cy="1477328"/>
          </a:xfrm>
          <a:prstGeom prst="rect">
            <a:avLst/>
          </a:prstGeom>
          <a:noFill/>
        </p:spPr>
        <p:txBody>
          <a:bodyPr wrap="square" rtlCol="0">
            <a:spAutoFit/>
          </a:bodyPr>
          <a:lstStyle/>
          <a:p>
            <a:r>
              <a:rPr lang="en-US" altLang="zh-CN" dirty="0" smtClean="0"/>
              <a:t>Reed </a:t>
            </a:r>
            <a:r>
              <a:rPr lang="en-US" altLang="zh-CN" dirty="0"/>
              <a:t>S, </a:t>
            </a:r>
            <a:r>
              <a:rPr lang="en-US" altLang="zh-CN" dirty="0" err="1"/>
              <a:t>Akata</a:t>
            </a:r>
            <a:r>
              <a:rPr lang="en-US" altLang="zh-CN" dirty="0"/>
              <a:t> Z, Yan X, et al. Generative adversarial text to image synthesis[J]. </a:t>
            </a:r>
            <a:r>
              <a:rPr lang="en-US" altLang="zh-CN" dirty="0" err="1"/>
              <a:t>arXiv</a:t>
            </a:r>
            <a:r>
              <a:rPr lang="en-US" altLang="zh-CN" dirty="0"/>
              <a:t> preprint </a:t>
            </a:r>
            <a:r>
              <a:rPr lang="en-US" altLang="zh-CN" dirty="0" smtClean="0"/>
              <a:t>arXiv:1605.05396</a:t>
            </a:r>
            <a:r>
              <a:rPr lang="en-US" altLang="zh-CN" dirty="0"/>
              <a:t>, 2016</a:t>
            </a:r>
            <a:r>
              <a:rPr lang="en-US" altLang="zh-CN" dirty="0" smtClean="0"/>
              <a:t>.</a:t>
            </a:r>
            <a:endParaRPr lang="zh-CN" altLang="en-US" dirty="0" smtClean="0"/>
          </a:p>
          <a:p>
            <a:r>
              <a:rPr kumimoji="1" lang="en-US" altLang="zh-CN" dirty="0">
                <a:hlinkClick r:id="rId3"/>
              </a:rPr>
              <a:t>https://</a:t>
            </a:r>
            <a:r>
              <a:rPr kumimoji="1" lang="en-US" altLang="zh-CN" dirty="0" smtClean="0">
                <a:hlinkClick r:id="rId3"/>
              </a:rPr>
              <a:t>github.com/paarthneekhara/text-to-image</a:t>
            </a:r>
            <a:endParaRPr kumimoji="1" lang="zh-CN" altLang="en-US" dirty="0" smtClean="0"/>
          </a:p>
          <a:p>
            <a:r>
              <a:rPr kumimoji="1" lang="en-US" altLang="zh-CN" dirty="0">
                <a:hlinkClick r:id="rId4"/>
              </a:rPr>
              <a:t>http://</a:t>
            </a:r>
            <a:r>
              <a:rPr kumimoji="1" lang="en-US" altLang="zh-CN" dirty="0" smtClean="0">
                <a:hlinkClick r:id="rId4"/>
              </a:rPr>
              <a:t>www.jianshu.com/p/db87c51de510</a:t>
            </a:r>
            <a:endParaRPr kumimoji="1" lang="zh-CN" altLang="en-US" dirty="0" smtClean="0"/>
          </a:p>
          <a:p>
            <a:endParaRPr kumimoji="1" lang="zh-CN" altLang="en-US" dirty="0"/>
          </a:p>
        </p:txBody>
      </p:sp>
      <p:sp>
        <p:nvSpPr>
          <p:cNvPr id="4" name="文本框 3"/>
          <p:cNvSpPr txBox="1"/>
          <p:nvPr/>
        </p:nvSpPr>
        <p:spPr>
          <a:xfrm>
            <a:off x="999460" y="1092756"/>
            <a:ext cx="4836580" cy="461665"/>
          </a:xfrm>
          <a:prstGeom prst="rect">
            <a:avLst/>
          </a:prstGeom>
          <a:noFill/>
        </p:spPr>
        <p:txBody>
          <a:bodyPr wrap="none" rtlCol="0">
            <a:spAutoFit/>
          </a:bodyPr>
          <a:lstStyle/>
          <a:p>
            <a:r>
              <a:rPr kumimoji="1" lang="en-US" altLang="zh-CN" sz="2400" dirty="0" smtClean="0"/>
              <a:t>Generative</a:t>
            </a:r>
            <a:r>
              <a:rPr kumimoji="1" lang="zh-CN" altLang="en-US" sz="2400" dirty="0" smtClean="0"/>
              <a:t> </a:t>
            </a:r>
            <a:r>
              <a:rPr kumimoji="1" lang="en-US" altLang="zh-CN" sz="2400" dirty="0" smtClean="0"/>
              <a:t>Adversarial</a:t>
            </a:r>
            <a:r>
              <a:rPr kumimoji="1" lang="zh-CN" altLang="en-US" sz="2400" dirty="0" smtClean="0"/>
              <a:t> </a:t>
            </a:r>
            <a:r>
              <a:rPr kumimoji="1" lang="en-US" altLang="zh-CN" sz="2400" dirty="0" smtClean="0"/>
              <a:t>Network</a:t>
            </a:r>
            <a:endParaRPr kumimoji="1" lang="zh-CN" altLang="en-US" sz="2400" dirty="0"/>
          </a:p>
        </p:txBody>
      </p:sp>
      <p:pic>
        <p:nvPicPr>
          <p:cNvPr id="7" name="图片 6"/>
          <p:cNvPicPr>
            <a:picLocks noChangeAspect="1"/>
          </p:cNvPicPr>
          <p:nvPr/>
        </p:nvPicPr>
        <p:blipFill>
          <a:blip r:embed="rId5"/>
          <a:stretch>
            <a:fillRect/>
          </a:stretch>
        </p:blipFill>
        <p:spPr>
          <a:xfrm>
            <a:off x="2867881" y="1855183"/>
            <a:ext cx="6324600" cy="1193800"/>
          </a:xfrm>
          <a:prstGeom prst="rect">
            <a:avLst/>
          </a:prstGeom>
        </p:spPr>
      </p:pic>
      <p:sp>
        <p:nvSpPr>
          <p:cNvPr id="9" name="文本框 8"/>
          <p:cNvSpPr txBox="1"/>
          <p:nvPr/>
        </p:nvSpPr>
        <p:spPr>
          <a:xfrm>
            <a:off x="1472120" y="3799529"/>
            <a:ext cx="8188460" cy="923330"/>
          </a:xfrm>
          <a:prstGeom prst="rect">
            <a:avLst/>
          </a:prstGeom>
          <a:noFill/>
        </p:spPr>
        <p:txBody>
          <a:bodyPr wrap="none" rtlCol="0">
            <a:spAutoFit/>
          </a:bodyPr>
          <a:lstStyle/>
          <a:p>
            <a:r>
              <a:rPr kumimoji="1" lang="en-US" altLang="zh-CN" dirty="0" smtClean="0"/>
              <a:t>Generator</a:t>
            </a:r>
            <a:r>
              <a:rPr kumimoji="1" lang="zh-CN" altLang="en-US" dirty="0" smtClean="0"/>
              <a:t> </a:t>
            </a:r>
            <a:r>
              <a:rPr kumimoji="1" lang="en-US" altLang="zh-CN" dirty="0" smtClean="0"/>
              <a:t>G</a:t>
            </a:r>
            <a:r>
              <a:rPr kumimoji="1" lang="zh-CN" altLang="en-US" dirty="0" smtClean="0"/>
              <a:t> </a:t>
            </a:r>
            <a:r>
              <a:rPr kumimoji="1" lang="en-US" altLang="zh-CN" dirty="0" smtClean="0"/>
              <a:t>and</a:t>
            </a:r>
            <a:r>
              <a:rPr kumimoji="1" lang="zh-CN" altLang="en-US" dirty="0" smtClean="0"/>
              <a:t> </a:t>
            </a:r>
            <a:r>
              <a:rPr kumimoji="1" lang="en-US" altLang="zh-CN" dirty="0" smtClean="0"/>
              <a:t>a</a:t>
            </a:r>
            <a:r>
              <a:rPr kumimoji="1" lang="zh-CN" altLang="en-US" dirty="0" smtClean="0"/>
              <a:t> </a:t>
            </a:r>
            <a:r>
              <a:rPr kumimoji="1" lang="en-US" altLang="zh-CN" dirty="0" smtClean="0"/>
              <a:t>discriminator</a:t>
            </a:r>
            <a:r>
              <a:rPr kumimoji="1" lang="zh-CN" altLang="en-US" dirty="0" smtClean="0"/>
              <a:t> </a:t>
            </a:r>
            <a:r>
              <a:rPr kumimoji="1" lang="en-US" altLang="zh-CN" dirty="0" smtClean="0"/>
              <a:t>D</a:t>
            </a:r>
            <a:r>
              <a:rPr kumimoji="1" lang="zh-CN" altLang="en-US" dirty="0" smtClean="0"/>
              <a:t> </a:t>
            </a:r>
            <a:r>
              <a:rPr kumimoji="1" lang="en-US" altLang="zh-CN" dirty="0" smtClean="0"/>
              <a:t>compete</a:t>
            </a:r>
            <a:r>
              <a:rPr kumimoji="1" lang="zh-CN" altLang="en-US" dirty="0" smtClean="0"/>
              <a:t> </a:t>
            </a:r>
            <a:r>
              <a:rPr kumimoji="1" lang="en-US" altLang="zh-CN" dirty="0" smtClean="0"/>
              <a:t>in</a:t>
            </a:r>
            <a:r>
              <a:rPr kumimoji="1" lang="zh-CN" altLang="en-US" dirty="0" smtClean="0"/>
              <a:t> </a:t>
            </a:r>
            <a:r>
              <a:rPr kumimoji="1" lang="en-US" altLang="zh-CN" dirty="0" smtClean="0"/>
              <a:t>a</a:t>
            </a:r>
            <a:r>
              <a:rPr kumimoji="1" lang="zh-CN" altLang="en-US" dirty="0" smtClean="0"/>
              <a:t> </a:t>
            </a:r>
            <a:r>
              <a:rPr kumimoji="1" lang="en-US" altLang="zh-CN" dirty="0" smtClean="0"/>
              <a:t>two-player</a:t>
            </a:r>
            <a:r>
              <a:rPr kumimoji="1" lang="zh-CN" altLang="en-US" dirty="0" smtClean="0"/>
              <a:t> </a:t>
            </a:r>
            <a:r>
              <a:rPr kumimoji="1" lang="en-US" altLang="zh-CN" dirty="0" err="1" smtClean="0"/>
              <a:t>minimax</a:t>
            </a:r>
            <a:r>
              <a:rPr kumimoji="1" lang="zh-CN" altLang="en-US" dirty="0" smtClean="0"/>
              <a:t> </a:t>
            </a:r>
            <a:r>
              <a:rPr kumimoji="1" lang="en-US" altLang="zh-CN" dirty="0" smtClean="0"/>
              <a:t>game</a:t>
            </a:r>
            <a:endParaRPr kumimoji="1" lang="zh-CN" altLang="en-US" dirty="0" smtClean="0"/>
          </a:p>
          <a:p>
            <a:r>
              <a:rPr kumimoji="1" lang="en-US" altLang="zh-CN" dirty="0" smtClean="0"/>
              <a:t>G:</a:t>
            </a:r>
            <a:r>
              <a:rPr kumimoji="1" lang="zh-CN" altLang="en-US" dirty="0" smtClean="0"/>
              <a:t> </a:t>
            </a:r>
            <a:r>
              <a:rPr kumimoji="1" lang="en-US" altLang="zh-CN" dirty="0" smtClean="0"/>
              <a:t>fool</a:t>
            </a:r>
            <a:r>
              <a:rPr kumimoji="1" lang="zh-CN" altLang="en-US" dirty="0" smtClean="0"/>
              <a:t> </a:t>
            </a:r>
            <a:r>
              <a:rPr kumimoji="1" lang="en-US" altLang="zh-CN" dirty="0" smtClean="0"/>
              <a:t>the</a:t>
            </a:r>
            <a:r>
              <a:rPr kumimoji="1" lang="zh-CN" altLang="en-US" dirty="0" smtClean="0"/>
              <a:t> </a:t>
            </a:r>
            <a:r>
              <a:rPr kumimoji="1" lang="en-US" altLang="zh-CN" dirty="0" smtClean="0"/>
              <a:t>discriminator</a:t>
            </a:r>
            <a:endParaRPr kumimoji="1" lang="zh-CN" altLang="en-US" dirty="0" smtClean="0"/>
          </a:p>
          <a:p>
            <a:r>
              <a:rPr kumimoji="1" lang="en-US" altLang="zh-CN" dirty="0" smtClean="0"/>
              <a:t>D:</a:t>
            </a:r>
            <a:r>
              <a:rPr kumimoji="1" lang="zh-CN" altLang="en-US" dirty="0" smtClean="0"/>
              <a:t> </a:t>
            </a:r>
            <a:r>
              <a:rPr kumimoji="1" lang="en-US" altLang="zh-CN" dirty="0" smtClean="0"/>
              <a:t>Distinguish</a:t>
            </a:r>
            <a:r>
              <a:rPr kumimoji="1" lang="zh-CN" altLang="en-US" dirty="0" smtClean="0"/>
              <a:t> </a:t>
            </a:r>
            <a:r>
              <a:rPr kumimoji="1" lang="en-US" altLang="zh-CN" dirty="0" smtClean="0"/>
              <a:t>real</a:t>
            </a:r>
            <a:r>
              <a:rPr kumimoji="1" lang="zh-CN" altLang="en-US" dirty="0" smtClean="0"/>
              <a:t> </a:t>
            </a:r>
            <a:r>
              <a:rPr kumimoji="1" lang="en-US" altLang="zh-CN" dirty="0" smtClean="0"/>
              <a:t>training</a:t>
            </a:r>
            <a:r>
              <a:rPr kumimoji="1" lang="zh-CN" altLang="en-US" dirty="0" smtClean="0"/>
              <a:t> </a:t>
            </a:r>
            <a:r>
              <a:rPr kumimoji="1" lang="en-US" altLang="zh-CN" dirty="0" smtClean="0"/>
              <a:t>data</a:t>
            </a:r>
            <a:r>
              <a:rPr kumimoji="1" lang="zh-CN" altLang="en-US" dirty="0" smtClean="0"/>
              <a:t> </a:t>
            </a:r>
            <a:r>
              <a:rPr kumimoji="1" lang="en-US" altLang="zh-CN" dirty="0" smtClean="0"/>
              <a:t>from</a:t>
            </a:r>
            <a:r>
              <a:rPr kumimoji="1" lang="zh-CN" altLang="en-US" dirty="0" smtClean="0"/>
              <a:t> </a:t>
            </a:r>
            <a:r>
              <a:rPr kumimoji="1" lang="en-US" altLang="zh-CN" dirty="0" smtClean="0"/>
              <a:t>synthetic</a:t>
            </a:r>
            <a:r>
              <a:rPr kumimoji="1" lang="zh-CN" altLang="en-US" dirty="0" smtClean="0"/>
              <a:t> </a:t>
            </a:r>
            <a:r>
              <a:rPr kumimoji="1" lang="en-US" altLang="zh-CN" dirty="0" smtClean="0"/>
              <a:t>images</a:t>
            </a:r>
            <a:endParaRPr kumimoji="1" lang="zh-CN" altLang="en-US" dirty="0"/>
          </a:p>
        </p:txBody>
      </p:sp>
    </p:spTree>
    <p:extLst>
      <p:ext uri="{BB962C8B-B14F-4D97-AF65-F5344CB8AC3E}">
        <p14:creationId xmlns:p14="http://schemas.microsoft.com/office/powerpoint/2010/main" val="104971874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629762" y="-15240"/>
            <a:ext cx="3873176" cy="1107996"/>
          </a:xfrm>
          <a:prstGeom prst="rect">
            <a:avLst/>
          </a:prstGeom>
          <a:noFill/>
        </p:spPr>
        <p:txBody>
          <a:bodyPr wrap="none" rtlCol="0">
            <a:spAutoFit/>
          </a:bodyPr>
          <a:lstStyle/>
          <a:p>
            <a:pPr>
              <a:lnSpc>
                <a:spcPct val="150000"/>
              </a:lnSpc>
            </a:pPr>
            <a:r>
              <a:rPr kumimoji="1" lang="en-US" altLang="zh-CN" sz="4400" dirty="0" smtClean="0"/>
              <a:t>Text-to-Image</a:t>
            </a:r>
            <a:endParaRPr kumimoji="1" lang="zh-CN" altLang="en-US" sz="4400" dirty="0"/>
          </a:p>
        </p:txBody>
      </p:sp>
      <p:sp>
        <p:nvSpPr>
          <p:cNvPr id="4" name="文本框 3"/>
          <p:cNvSpPr txBox="1"/>
          <p:nvPr/>
        </p:nvSpPr>
        <p:spPr>
          <a:xfrm>
            <a:off x="999460" y="1092756"/>
            <a:ext cx="4836580" cy="461665"/>
          </a:xfrm>
          <a:prstGeom prst="rect">
            <a:avLst/>
          </a:prstGeom>
          <a:noFill/>
        </p:spPr>
        <p:txBody>
          <a:bodyPr wrap="none" rtlCol="0">
            <a:spAutoFit/>
          </a:bodyPr>
          <a:lstStyle/>
          <a:p>
            <a:r>
              <a:rPr kumimoji="1" lang="en-US" altLang="zh-CN" sz="2400" dirty="0" smtClean="0"/>
              <a:t>Generative</a:t>
            </a:r>
            <a:r>
              <a:rPr kumimoji="1" lang="zh-CN" altLang="en-US" sz="2400" dirty="0" smtClean="0"/>
              <a:t> </a:t>
            </a:r>
            <a:r>
              <a:rPr kumimoji="1" lang="en-US" altLang="zh-CN" sz="2400" dirty="0" smtClean="0"/>
              <a:t>Adversarial</a:t>
            </a:r>
            <a:r>
              <a:rPr kumimoji="1" lang="zh-CN" altLang="en-US" sz="2400" dirty="0" smtClean="0"/>
              <a:t> </a:t>
            </a:r>
            <a:r>
              <a:rPr kumimoji="1" lang="en-US" altLang="zh-CN" sz="2400" dirty="0" smtClean="0"/>
              <a:t>Network</a:t>
            </a:r>
            <a:endParaRPr kumimoji="1" lang="zh-CN" altLang="en-US" sz="2400" dirty="0"/>
          </a:p>
        </p:txBody>
      </p:sp>
      <p:pic>
        <p:nvPicPr>
          <p:cNvPr id="3" name="图片 2"/>
          <p:cNvPicPr>
            <a:picLocks noChangeAspect="1"/>
          </p:cNvPicPr>
          <p:nvPr/>
        </p:nvPicPr>
        <p:blipFill>
          <a:blip r:embed="rId3"/>
          <a:stretch>
            <a:fillRect/>
          </a:stretch>
        </p:blipFill>
        <p:spPr>
          <a:xfrm>
            <a:off x="1316765" y="1913467"/>
            <a:ext cx="10147101" cy="2650886"/>
          </a:xfrm>
          <a:prstGeom prst="rect">
            <a:avLst/>
          </a:prstGeom>
        </p:spPr>
      </p:pic>
      <mc:AlternateContent xmlns:mc="http://schemas.openxmlformats.org/markup-compatibility/2006" xmlns:a14="http://schemas.microsoft.com/office/drawing/2010/main">
        <mc:Choice Requires="a14">
          <p:sp>
            <p:nvSpPr>
              <p:cNvPr id="6" name="文本框 5"/>
              <p:cNvSpPr txBox="1"/>
              <p:nvPr/>
            </p:nvSpPr>
            <p:spPr>
              <a:xfrm>
                <a:off x="1586510" y="4923399"/>
                <a:ext cx="2043252" cy="691087"/>
              </a:xfrm>
              <a:prstGeom prst="rect">
                <a:avLst/>
              </a:prstGeom>
              <a:noFill/>
            </p:spPr>
            <p:txBody>
              <a:bodyPr wrap="none" rtlCol="0">
                <a:spAutoFit/>
              </a:bodyPr>
              <a:lstStyle/>
              <a:p>
                <a:r>
                  <a:rPr kumimoji="1" lang="en-US" altLang="zh-CN" dirty="0" smtClean="0"/>
                  <a:t>G:</a:t>
                </a:r>
                <a:r>
                  <a:rPr kumimoji="1" lang="zh-CN" altLang="en-US" dirty="0" smtClean="0"/>
                  <a:t> </a:t>
                </a:r>
                <a14:m>
                  <m:oMath xmlns:m="http://schemas.openxmlformats.org/officeDocument/2006/math">
                    <m:sSup>
                      <m:sSupPr>
                        <m:ctrlPr>
                          <a:rPr lang="zh-CN" altLang="zh-CN" i="1">
                            <a:latin typeface="Cambria Math" charset="0"/>
                          </a:rPr>
                        </m:ctrlPr>
                      </m:sSupPr>
                      <m:e>
                        <m:r>
                          <a:rPr lang="en-US" altLang="zh-CN" i="1">
                            <a:latin typeface="Cambria Math" charset="0"/>
                          </a:rPr>
                          <m:t>ℝ</m:t>
                        </m:r>
                      </m:e>
                      <m:sup>
                        <m:r>
                          <a:rPr lang="en-US" altLang="zh-CN" i="1">
                            <a:latin typeface="Cambria Math" charset="0"/>
                          </a:rPr>
                          <m:t>𝑍</m:t>
                        </m:r>
                      </m:sup>
                    </m:sSup>
                    <m:r>
                      <a:rPr lang="en-US" altLang="zh-CN" i="1">
                        <a:latin typeface="Cambria Math" charset="0"/>
                      </a:rPr>
                      <m:t>×</m:t>
                    </m:r>
                    <m:sSup>
                      <m:sSupPr>
                        <m:ctrlPr>
                          <a:rPr lang="zh-CN" altLang="zh-CN" i="1">
                            <a:latin typeface="Cambria Math" charset="0"/>
                          </a:rPr>
                        </m:ctrlPr>
                      </m:sSupPr>
                      <m:e>
                        <m:r>
                          <a:rPr lang="en-US" altLang="zh-CN" i="1">
                            <a:latin typeface="Cambria Math" charset="0"/>
                          </a:rPr>
                          <m:t>ℝ</m:t>
                        </m:r>
                      </m:e>
                      <m:sup>
                        <m:r>
                          <a:rPr lang="en-US" altLang="zh-CN" i="1">
                            <a:latin typeface="Cambria Math" charset="0"/>
                          </a:rPr>
                          <m:t>𝑇</m:t>
                        </m:r>
                      </m:sup>
                    </m:sSup>
                    <m:r>
                      <a:rPr lang="en-US" altLang="zh-CN" i="1">
                        <a:latin typeface="Cambria Math" charset="0"/>
                      </a:rPr>
                      <m:t>→</m:t>
                    </m:r>
                    <m:sSup>
                      <m:sSupPr>
                        <m:ctrlPr>
                          <a:rPr lang="zh-CN" altLang="zh-CN" i="1">
                            <a:latin typeface="Cambria Math" charset="0"/>
                          </a:rPr>
                        </m:ctrlPr>
                      </m:sSupPr>
                      <m:e>
                        <m:r>
                          <a:rPr lang="en-US" altLang="zh-CN" i="1">
                            <a:latin typeface="Cambria Math" charset="0"/>
                          </a:rPr>
                          <m:t>ℝ</m:t>
                        </m:r>
                      </m:e>
                      <m:sup>
                        <m:r>
                          <a:rPr lang="en-US" altLang="zh-CN" i="1">
                            <a:latin typeface="Cambria Math" charset="0"/>
                          </a:rPr>
                          <m:t>𝐷</m:t>
                        </m:r>
                      </m:sup>
                    </m:sSup>
                  </m:oMath>
                </a14:m>
                <a:endParaRPr lang="zh-CN" altLang="en-US" dirty="0" smtClean="0"/>
              </a:p>
              <a:p>
                <a:r>
                  <a:rPr lang="en-US" altLang="zh-CN" dirty="0" smtClean="0"/>
                  <a:t>D:</a:t>
                </a:r>
                <a:r>
                  <a:rPr lang="zh-CN" altLang="en-US" dirty="0" smtClean="0"/>
                  <a:t> </a:t>
                </a:r>
                <a14:m>
                  <m:oMath xmlns:m="http://schemas.openxmlformats.org/officeDocument/2006/math">
                    <m:sSup>
                      <m:sSupPr>
                        <m:ctrlPr>
                          <a:rPr lang="zh-CN" altLang="zh-CN" i="1">
                            <a:latin typeface="Cambria Math" charset="0"/>
                          </a:rPr>
                        </m:ctrlPr>
                      </m:sSupPr>
                      <m:e>
                        <m:r>
                          <a:rPr lang="en-US" altLang="zh-CN" i="1">
                            <a:latin typeface="Cambria Math" charset="0"/>
                          </a:rPr>
                          <m:t>ℝ</m:t>
                        </m:r>
                      </m:e>
                      <m:sup>
                        <m:r>
                          <a:rPr lang="en-US" altLang="zh-CN" i="1">
                            <a:latin typeface="Cambria Math" charset="0"/>
                          </a:rPr>
                          <m:t>𝑇</m:t>
                        </m:r>
                      </m:sup>
                    </m:sSup>
                    <m:r>
                      <a:rPr lang="en-US" altLang="zh-CN" i="1">
                        <a:latin typeface="Cambria Math" charset="0"/>
                      </a:rPr>
                      <m:t>×</m:t>
                    </m:r>
                    <m:sSup>
                      <m:sSupPr>
                        <m:ctrlPr>
                          <a:rPr lang="zh-CN" altLang="zh-CN" i="1">
                            <a:latin typeface="Cambria Math" charset="0"/>
                          </a:rPr>
                        </m:ctrlPr>
                      </m:sSupPr>
                      <m:e>
                        <m:r>
                          <a:rPr lang="en-US" altLang="zh-CN" i="1">
                            <a:latin typeface="Cambria Math" charset="0"/>
                          </a:rPr>
                          <m:t>ℝ</m:t>
                        </m:r>
                      </m:e>
                      <m:sup>
                        <m:r>
                          <a:rPr lang="en-US" altLang="zh-CN" i="1">
                            <a:latin typeface="Cambria Math" charset="0"/>
                          </a:rPr>
                          <m:t>𝐷</m:t>
                        </m:r>
                      </m:sup>
                    </m:sSup>
                    <m:r>
                      <a:rPr lang="en-US" altLang="zh-CN" i="1">
                        <a:latin typeface="Cambria Math" charset="0"/>
                      </a:rPr>
                      <m:t>→</m:t>
                    </m:r>
                    <m:d>
                      <m:dPr>
                        <m:begChr m:val="{"/>
                        <m:endChr m:val="}"/>
                        <m:ctrlPr>
                          <a:rPr lang="en-US" altLang="zh-CN" i="1">
                            <a:latin typeface="Cambria Math" charset="0"/>
                          </a:rPr>
                        </m:ctrlPr>
                      </m:dPr>
                      <m:e>
                        <m:r>
                          <a:rPr lang="en-US" altLang="zh-CN" i="1">
                            <a:latin typeface="Cambria Math" charset="0"/>
                          </a:rPr>
                          <m:t>0,1</m:t>
                        </m:r>
                      </m:e>
                    </m:d>
                  </m:oMath>
                </a14:m>
                <a:endParaRPr lang="zh-CN" altLang="zh-CN" dirty="0"/>
              </a:p>
            </p:txBody>
          </p:sp>
        </mc:Choice>
        <mc:Fallback xmlns="">
          <p:sp>
            <p:nvSpPr>
              <p:cNvPr id="6" name="文本框 5"/>
              <p:cNvSpPr txBox="1">
                <a:spLocks noRot="1" noChangeAspect="1" noMove="1" noResize="1" noEditPoints="1" noAdjustHandles="1" noChangeArrowheads="1" noChangeShapeType="1" noTextEdit="1"/>
              </p:cNvSpPr>
              <p:nvPr/>
            </p:nvSpPr>
            <p:spPr>
              <a:xfrm>
                <a:off x="1586510" y="4923399"/>
                <a:ext cx="2043252" cy="691087"/>
              </a:xfrm>
              <a:prstGeom prst="rect">
                <a:avLst/>
              </a:prstGeom>
              <a:blipFill rotWithShape="0">
                <a:blip r:embed="rId4"/>
                <a:stretch>
                  <a:fillRect l="-2388" t="-5310" b="-7080"/>
                </a:stretch>
              </a:blipFill>
            </p:spPr>
            <p:txBody>
              <a:bodyPr/>
              <a:lstStyle/>
              <a:p>
                <a:r>
                  <a:rPr lang="zh-CN" altLang="en-US">
                    <a:noFill/>
                  </a:rPr>
                  <a:t> </a:t>
                </a:r>
              </a:p>
            </p:txBody>
          </p:sp>
        </mc:Fallback>
      </mc:AlternateContent>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114" y="5375366"/>
            <a:ext cx="2743200" cy="1840992"/>
          </a:xfrm>
          <a:prstGeom prst="rect">
            <a:avLst/>
          </a:prstGeom>
        </p:spPr>
      </p:pic>
    </p:spTree>
    <p:extLst>
      <p:ext uri="{BB962C8B-B14F-4D97-AF65-F5344CB8AC3E}">
        <p14:creationId xmlns:p14="http://schemas.microsoft.com/office/powerpoint/2010/main" val="21353336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629762" y="-15240"/>
            <a:ext cx="3873176" cy="1107996"/>
          </a:xfrm>
          <a:prstGeom prst="rect">
            <a:avLst/>
          </a:prstGeom>
          <a:noFill/>
        </p:spPr>
        <p:txBody>
          <a:bodyPr wrap="none" rtlCol="0">
            <a:spAutoFit/>
          </a:bodyPr>
          <a:lstStyle/>
          <a:p>
            <a:pPr>
              <a:lnSpc>
                <a:spcPct val="150000"/>
              </a:lnSpc>
            </a:pPr>
            <a:r>
              <a:rPr kumimoji="1" lang="en-US" altLang="zh-CN" sz="4400" dirty="0" smtClean="0"/>
              <a:t>Text-to-Image</a:t>
            </a:r>
            <a:endParaRPr kumimoji="1" lang="zh-CN" altLang="en-US" sz="4400" dirty="0"/>
          </a:p>
        </p:txBody>
      </p:sp>
      <p:sp>
        <p:nvSpPr>
          <p:cNvPr id="4" name="文本框 3"/>
          <p:cNvSpPr txBox="1"/>
          <p:nvPr/>
        </p:nvSpPr>
        <p:spPr>
          <a:xfrm>
            <a:off x="406823" y="791088"/>
            <a:ext cx="1250663" cy="461665"/>
          </a:xfrm>
          <a:prstGeom prst="rect">
            <a:avLst/>
          </a:prstGeom>
          <a:noFill/>
        </p:spPr>
        <p:txBody>
          <a:bodyPr wrap="none" rtlCol="0">
            <a:spAutoFit/>
          </a:bodyPr>
          <a:lstStyle/>
          <a:p>
            <a:r>
              <a:rPr kumimoji="1" lang="en-US" altLang="zh-CN" sz="2400" dirty="0" smtClean="0"/>
              <a:t>Results</a:t>
            </a:r>
            <a:endParaRPr kumimoji="1" lang="zh-CN" altLang="en-US" sz="2400" dirty="0"/>
          </a:p>
        </p:txBody>
      </p:sp>
      <p:sp>
        <p:nvSpPr>
          <p:cNvPr id="3" name="矩形 2"/>
          <p:cNvSpPr/>
          <p:nvPr/>
        </p:nvSpPr>
        <p:spPr>
          <a:xfrm>
            <a:off x="406823" y="5814733"/>
            <a:ext cx="4726880" cy="584775"/>
          </a:xfrm>
          <a:prstGeom prst="rect">
            <a:avLst/>
          </a:prstGeom>
        </p:spPr>
        <p:txBody>
          <a:bodyPr wrap="square">
            <a:spAutoFit/>
          </a:bodyPr>
          <a:lstStyle/>
          <a:p>
            <a:r>
              <a:rPr lang="zh-CN" altLang="en-US" sz="1600" dirty="0" smtClean="0"/>
              <a:t>the </a:t>
            </a:r>
            <a:r>
              <a:rPr lang="zh-CN" altLang="en-US" sz="1600" dirty="0"/>
              <a:t>flower has yellow petals and the center of it is brown</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3703" y="1485481"/>
            <a:ext cx="6946900" cy="81280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3703" y="2346335"/>
            <a:ext cx="6946900" cy="812800"/>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3703" y="3157996"/>
            <a:ext cx="6946900" cy="812800"/>
          </a:xfrm>
          <a:prstGeom prst="rect">
            <a:avLst/>
          </a:prstGeom>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33703" y="4022958"/>
            <a:ext cx="6946900" cy="812800"/>
          </a:xfrm>
          <a:prstGeom prst="rect">
            <a:avLst/>
          </a:prstGeom>
        </p:spPr>
      </p:pic>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33703" y="4861839"/>
            <a:ext cx="6946900" cy="812800"/>
          </a:xfrm>
          <a:prstGeom prst="rect">
            <a:avLst/>
          </a:prstGeom>
        </p:spPr>
      </p:pic>
      <p:pic>
        <p:nvPicPr>
          <p:cNvPr id="11" name="图片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33703" y="5685210"/>
            <a:ext cx="6946900" cy="812800"/>
          </a:xfrm>
          <a:prstGeom prst="rect">
            <a:avLst/>
          </a:prstGeom>
        </p:spPr>
      </p:pic>
      <p:sp>
        <p:nvSpPr>
          <p:cNvPr id="13" name="矩形 12"/>
          <p:cNvSpPr/>
          <p:nvPr/>
        </p:nvSpPr>
        <p:spPr>
          <a:xfrm>
            <a:off x="406823" y="1526356"/>
            <a:ext cx="4726880" cy="646331"/>
          </a:xfrm>
          <a:prstGeom prst="rect">
            <a:avLst/>
          </a:prstGeom>
        </p:spPr>
        <p:txBody>
          <a:bodyPr wrap="square">
            <a:spAutoFit/>
          </a:bodyPr>
          <a:lstStyle/>
          <a:p>
            <a:r>
              <a:rPr lang="zh-CN" altLang="en-US" dirty="0"/>
              <a:t>the flower shown has yellow anther red pistil and bright red petals</a:t>
            </a:r>
          </a:p>
        </p:txBody>
      </p:sp>
      <p:sp>
        <p:nvSpPr>
          <p:cNvPr id="14" name="矩形 13"/>
          <p:cNvSpPr/>
          <p:nvPr/>
        </p:nvSpPr>
        <p:spPr>
          <a:xfrm>
            <a:off x="406823" y="2385807"/>
            <a:ext cx="4726880" cy="646331"/>
          </a:xfrm>
          <a:prstGeom prst="rect">
            <a:avLst/>
          </a:prstGeom>
        </p:spPr>
        <p:txBody>
          <a:bodyPr wrap="square">
            <a:spAutoFit/>
          </a:bodyPr>
          <a:lstStyle/>
          <a:p>
            <a:r>
              <a:rPr lang="zh-CN" altLang="en-US" dirty="0"/>
              <a:t>this flower has petals that are yellow, white and purple and has dark lines</a:t>
            </a:r>
          </a:p>
        </p:txBody>
      </p:sp>
      <p:sp>
        <p:nvSpPr>
          <p:cNvPr id="15" name="矩形 14"/>
          <p:cNvSpPr/>
          <p:nvPr/>
        </p:nvSpPr>
        <p:spPr>
          <a:xfrm>
            <a:off x="406823" y="3207190"/>
            <a:ext cx="4726880" cy="646331"/>
          </a:xfrm>
          <a:prstGeom prst="rect">
            <a:avLst/>
          </a:prstGeom>
        </p:spPr>
        <p:txBody>
          <a:bodyPr wrap="square">
            <a:spAutoFit/>
          </a:bodyPr>
          <a:lstStyle/>
          <a:p>
            <a:r>
              <a:rPr lang="zh-CN" altLang="en-US"/>
              <a:t>the petals on this flower are white with a yellow center</a:t>
            </a:r>
            <a:endParaRPr lang="zh-CN" altLang="en-US" dirty="0"/>
          </a:p>
        </p:txBody>
      </p:sp>
      <p:sp>
        <p:nvSpPr>
          <p:cNvPr id="17" name="矩形 16"/>
          <p:cNvSpPr/>
          <p:nvPr/>
        </p:nvSpPr>
        <p:spPr>
          <a:xfrm>
            <a:off x="406823" y="4096882"/>
            <a:ext cx="4726880" cy="646331"/>
          </a:xfrm>
          <a:prstGeom prst="rect">
            <a:avLst/>
          </a:prstGeom>
        </p:spPr>
        <p:txBody>
          <a:bodyPr wrap="square">
            <a:spAutoFit/>
          </a:bodyPr>
          <a:lstStyle/>
          <a:p>
            <a:r>
              <a:rPr lang="zh-CN" altLang="en-US"/>
              <a:t>this flower has a lot of small round pink petals</a:t>
            </a:r>
          </a:p>
        </p:txBody>
      </p:sp>
      <p:sp>
        <p:nvSpPr>
          <p:cNvPr id="18" name="矩形 17"/>
          <p:cNvSpPr/>
          <p:nvPr/>
        </p:nvSpPr>
        <p:spPr>
          <a:xfrm>
            <a:off x="406823" y="4872410"/>
            <a:ext cx="4726880" cy="646331"/>
          </a:xfrm>
          <a:prstGeom prst="rect">
            <a:avLst/>
          </a:prstGeom>
        </p:spPr>
        <p:txBody>
          <a:bodyPr wrap="square">
            <a:spAutoFit/>
          </a:bodyPr>
          <a:lstStyle/>
          <a:p>
            <a:r>
              <a:rPr lang="zh-CN" altLang="en-US"/>
              <a:t>this flower is orange in color, and has petals that are ruffled and rounded</a:t>
            </a:r>
            <a:endParaRPr lang="zh-CN" altLang="en-US" dirty="0"/>
          </a:p>
        </p:txBody>
      </p:sp>
    </p:spTree>
    <p:extLst>
      <p:ext uri="{BB962C8B-B14F-4D97-AF65-F5344CB8AC3E}">
        <p14:creationId xmlns:p14="http://schemas.microsoft.com/office/powerpoint/2010/main" val="71302210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871224" y="0"/>
            <a:ext cx="3873176" cy="1107996"/>
          </a:xfrm>
          <a:prstGeom prst="rect">
            <a:avLst/>
          </a:prstGeom>
          <a:noFill/>
        </p:spPr>
        <p:txBody>
          <a:bodyPr wrap="none" rtlCol="0">
            <a:spAutoFit/>
          </a:bodyPr>
          <a:lstStyle/>
          <a:p>
            <a:pPr>
              <a:lnSpc>
                <a:spcPct val="150000"/>
              </a:lnSpc>
            </a:pPr>
            <a:r>
              <a:rPr kumimoji="1" lang="en-US" altLang="zh-CN" sz="4400" dirty="0" smtClean="0"/>
              <a:t>Image-to-Text</a:t>
            </a:r>
            <a:endParaRPr kumimoji="1" lang="zh-CN" altLang="en-US" sz="4400" dirty="0"/>
          </a:p>
        </p:txBody>
      </p:sp>
      <p:sp>
        <p:nvSpPr>
          <p:cNvPr id="2" name="文本框 1"/>
          <p:cNvSpPr txBox="1"/>
          <p:nvPr/>
        </p:nvSpPr>
        <p:spPr>
          <a:xfrm>
            <a:off x="1151467" y="5352169"/>
            <a:ext cx="10769600" cy="1569660"/>
          </a:xfrm>
          <a:prstGeom prst="rect">
            <a:avLst/>
          </a:prstGeom>
          <a:noFill/>
        </p:spPr>
        <p:txBody>
          <a:bodyPr wrap="square" rtlCol="0">
            <a:spAutoFit/>
          </a:bodyPr>
          <a:lstStyle/>
          <a:p>
            <a:r>
              <a:rPr lang="en-US" altLang="zh-CN" sz="1600" dirty="0" err="1"/>
              <a:t>Vinyals</a:t>
            </a:r>
            <a:r>
              <a:rPr lang="en-US" altLang="zh-CN" sz="1600" dirty="0"/>
              <a:t> O, </a:t>
            </a:r>
            <a:r>
              <a:rPr lang="en-US" altLang="zh-CN" sz="1600" dirty="0" err="1"/>
              <a:t>Toshev</a:t>
            </a:r>
            <a:r>
              <a:rPr lang="en-US" altLang="zh-CN" sz="1600" dirty="0"/>
              <a:t> A, </a:t>
            </a:r>
            <a:r>
              <a:rPr lang="en-US" altLang="zh-CN" sz="1600" dirty="0" err="1"/>
              <a:t>Bengio</a:t>
            </a:r>
            <a:r>
              <a:rPr lang="en-US" altLang="zh-CN" sz="1600" dirty="0"/>
              <a:t> S, et al. Show and Tell: Lessons learned from the 2015 MSCOCO Image Captioning Challenge[J]. 2016.</a:t>
            </a:r>
            <a:endParaRPr lang="zh-CN" altLang="en-US" sz="1600" dirty="0" smtClean="0">
              <a:hlinkClick r:id="rId3"/>
            </a:endParaRPr>
          </a:p>
          <a:p>
            <a:r>
              <a:rPr lang="en-US" altLang="zh-CN" sz="1600" dirty="0" smtClean="0">
                <a:hlinkClick r:id="rId3"/>
              </a:rPr>
              <a:t>https</a:t>
            </a:r>
            <a:r>
              <a:rPr lang="en-US" altLang="zh-CN" sz="1600" dirty="0">
                <a:hlinkClick r:id="rId3"/>
              </a:rPr>
              <a:t>://</a:t>
            </a:r>
            <a:r>
              <a:rPr lang="en-US" altLang="zh-CN" sz="1600" dirty="0" smtClean="0">
                <a:hlinkClick r:id="rId3"/>
              </a:rPr>
              <a:t>github.com/tensorflow/models/tree/master/im2txt</a:t>
            </a:r>
            <a:endParaRPr lang="zh-CN" altLang="en-US" sz="1600" dirty="0" smtClean="0"/>
          </a:p>
          <a:p>
            <a:r>
              <a:rPr lang="en-US" altLang="zh-CN" sz="1600" dirty="0" smtClean="0">
                <a:hlinkClick r:id="rId4"/>
              </a:rPr>
              <a:t>https</a:t>
            </a:r>
            <a:r>
              <a:rPr lang="en-US" altLang="zh-CN" sz="1600" dirty="0">
                <a:hlinkClick r:id="rId4"/>
              </a:rPr>
              <a:t>://</a:t>
            </a:r>
            <a:r>
              <a:rPr lang="en-US" altLang="zh-CN" sz="1600" dirty="0" err="1" smtClean="0">
                <a:hlinkClick r:id="rId4"/>
              </a:rPr>
              <a:t>github.com</a:t>
            </a:r>
            <a:r>
              <a:rPr lang="en-US" altLang="zh-CN" sz="1600" dirty="0" smtClean="0">
                <a:hlinkClick r:id="rId4"/>
              </a:rPr>
              <a:t>/</a:t>
            </a:r>
            <a:r>
              <a:rPr lang="en-US" altLang="zh-CN" sz="1600" dirty="0" err="1" smtClean="0">
                <a:hlinkClick r:id="rId4"/>
              </a:rPr>
              <a:t>tensorflow</a:t>
            </a:r>
            <a:r>
              <a:rPr lang="en-US" altLang="zh-CN" sz="1600" dirty="0" smtClean="0">
                <a:hlinkClick r:id="rId4"/>
              </a:rPr>
              <a:t>/models/issues/480</a:t>
            </a:r>
            <a:endParaRPr lang="zh-CN" altLang="en-US" sz="1600" dirty="0" smtClean="0"/>
          </a:p>
          <a:p>
            <a:r>
              <a:rPr lang="en-US" altLang="zh-CN" sz="1600" dirty="0" smtClean="0">
                <a:hlinkClick r:id="rId5"/>
              </a:rPr>
              <a:t>https</a:t>
            </a:r>
            <a:r>
              <a:rPr lang="en-US" altLang="zh-CN" sz="1600" dirty="0">
                <a:hlinkClick r:id="rId5"/>
              </a:rPr>
              <a:t>://</a:t>
            </a:r>
            <a:r>
              <a:rPr lang="en-US" altLang="zh-CN" sz="1600" dirty="0" err="1" smtClean="0">
                <a:hlinkClick r:id="rId5"/>
              </a:rPr>
              <a:t>github.com</a:t>
            </a:r>
            <a:r>
              <a:rPr lang="en-US" altLang="zh-CN" sz="1600" dirty="0" smtClean="0">
                <a:hlinkClick r:id="rId5"/>
              </a:rPr>
              <a:t>/</a:t>
            </a:r>
            <a:r>
              <a:rPr lang="en-US" altLang="zh-CN" sz="1600" dirty="0" err="1" smtClean="0">
                <a:hlinkClick r:id="rId5"/>
              </a:rPr>
              <a:t>tensorflow</a:t>
            </a:r>
            <a:r>
              <a:rPr lang="en-US" altLang="zh-CN" sz="1600" dirty="0" smtClean="0">
                <a:hlinkClick r:id="rId5"/>
              </a:rPr>
              <a:t>/models/pull/485/commits/c6a4f783080c5310ce0e3244daa31af57df12def</a:t>
            </a:r>
            <a:endParaRPr lang="zh-CN" altLang="en-US" sz="1600" dirty="0" smtClean="0"/>
          </a:p>
          <a:p>
            <a:endParaRPr lang="zh-CN" altLang="en-US" sz="1600" dirty="0"/>
          </a:p>
        </p:txBody>
      </p:sp>
      <p:pic>
        <p:nvPicPr>
          <p:cNvPr id="11" name="图片 10"/>
          <p:cNvPicPr>
            <a:picLocks noChangeAspect="1"/>
          </p:cNvPicPr>
          <p:nvPr/>
        </p:nvPicPr>
        <p:blipFill>
          <a:blip r:embed="rId6"/>
          <a:stretch>
            <a:fillRect/>
          </a:stretch>
        </p:blipFill>
        <p:spPr>
          <a:xfrm>
            <a:off x="3871224" y="1255249"/>
            <a:ext cx="3866044" cy="4070902"/>
          </a:xfrm>
          <a:prstGeom prst="rect">
            <a:avLst/>
          </a:prstGeom>
        </p:spPr>
      </p:pic>
    </p:spTree>
    <p:extLst>
      <p:ext uri="{BB962C8B-B14F-4D97-AF65-F5344CB8AC3E}">
        <p14:creationId xmlns:p14="http://schemas.microsoft.com/office/powerpoint/2010/main" val="113341457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871224" y="0"/>
            <a:ext cx="3873176" cy="1107996"/>
          </a:xfrm>
          <a:prstGeom prst="rect">
            <a:avLst/>
          </a:prstGeom>
          <a:noFill/>
        </p:spPr>
        <p:txBody>
          <a:bodyPr wrap="none" rtlCol="0">
            <a:spAutoFit/>
          </a:bodyPr>
          <a:lstStyle/>
          <a:p>
            <a:pPr>
              <a:lnSpc>
                <a:spcPct val="150000"/>
              </a:lnSpc>
            </a:pPr>
            <a:r>
              <a:rPr kumimoji="1" lang="en-US" altLang="zh-CN" sz="4400" dirty="0" smtClean="0"/>
              <a:t>Image-to-Text</a:t>
            </a:r>
            <a:endParaRPr kumimoji="1" lang="zh-CN" altLang="en-US" sz="4400" dirty="0"/>
          </a:p>
        </p:txBody>
      </p:sp>
      <p:pic>
        <p:nvPicPr>
          <p:cNvPr id="4" name="图片 3"/>
          <p:cNvPicPr>
            <a:picLocks noChangeAspect="1"/>
          </p:cNvPicPr>
          <p:nvPr/>
        </p:nvPicPr>
        <p:blipFill>
          <a:blip r:embed="rId3"/>
          <a:stretch>
            <a:fillRect/>
          </a:stretch>
        </p:blipFill>
        <p:spPr>
          <a:xfrm>
            <a:off x="1134532" y="1252799"/>
            <a:ext cx="5659611" cy="4400660"/>
          </a:xfrm>
          <a:prstGeom prst="rect">
            <a:avLst/>
          </a:prstGeom>
        </p:spPr>
      </p:pic>
      <p:sp>
        <p:nvSpPr>
          <p:cNvPr id="14" name="文本框 13"/>
          <p:cNvSpPr txBox="1"/>
          <p:nvPr/>
        </p:nvSpPr>
        <p:spPr>
          <a:xfrm>
            <a:off x="965200" y="5960533"/>
            <a:ext cx="10329334" cy="646331"/>
          </a:xfrm>
          <a:prstGeom prst="rect">
            <a:avLst/>
          </a:prstGeom>
          <a:noFill/>
        </p:spPr>
        <p:txBody>
          <a:bodyPr wrap="square" rtlCol="0">
            <a:spAutoFit/>
          </a:bodyPr>
          <a:lstStyle/>
          <a:p>
            <a:r>
              <a:rPr lang="en-US" altLang="zh-CN" dirty="0" err="1"/>
              <a:t>Ioffe</a:t>
            </a:r>
            <a:r>
              <a:rPr lang="en-US" altLang="zh-CN" dirty="0"/>
              <a:t> S, </a:t>
            </a:r>
            <a:r>
              <a:rPr lang="en-US" altLang="zh-CN" dirty="0" err="1"/>
              <a:t>Szegedy</a:t>
            </a:r>
            <a:r>
              <a:rPr lang="en-US" altLang="zh-CN" dirty="0"/>
              <a:t> C. Batch normalization: Accelerating deep network training by reducing internal covariate shift[J]. </a:t>
            </a:r>
            <a:r>
              <a:rPr lang="en-US" altLang="zh-CN" dirty="0" err="1"/>
              <a:t>arXiv</a:t>
            </a:r>
            <a:r>
              <a:rPr lang="en-US" altLang="zh-CN" dirty="0"/>
              <a:t> preprint arXiv:1502.03167, 2015.</a:t>
            </a:r>
            <a:endParaRPr kumimoji="1" lang="zh-CN" altLang="en-US" dirty="0"/>
          </a:p>
        </p:txBody>
      </p:sp>
      <p:pic>
        <p:nvPicPr>
          <p:cNvPr id="15" name="图片 14"/>
          <p:cNvPicPr>
            <a:picLocks noChangeAspect="1"/>
          </p:cNvPicPr>
          <p:nvPr/>
        </p:nvPicPr>
        <p:blipFill>
          <a:blip r:embed="rId4"/>
          <a:stretch>
            <a:fillRect/>
          </a:stretch>
        </p:blipFill>
        <p:spPr>
          <a:xfrm>
            <a:off x="8297333" y="4788166"/>
            <a:ext cx="2463799" cy="694028"/>
          </a:xfrm>
          <a:prstGeom prst="rect">
            <a:avLst/>
          </a:prstGeom>
        </p:spPr>
      </p:pic>
      <p:pic>
        <p:nvPicPr>
          <p:cNvPr id="16" name="图片 15"/>
          <p:cNvPicPr>
            <a:picLocks noChangeAspect="1"/>
          </p:cNvPicPr>
          <p:nvPr/>
        </p:nvPicPr>
        <p:blipFill>
          <a:blip r:embed="rId5"/>
          <a:stretch>
            <a:fillRect/>
          </a:stretch>
        </p:blipFill>
        <p:spPr>
          <a:xfrm>
            <a:off x="7058962" y="3464994"/>
            <a:ext cx="4684713" cy="1114425"/>
          </a:xfrm>
          <a:prstGeom prst="rect">
            <a:avLst/>
          </a:prstGeom>
        </p:spPr>
      </p:pic>
      <p:pic>
        <p:nvPicPr>
          <p:cNvPr id="17" name="图片 16"/>
          <p:cNvPicPr>
            <a:picLocks noChangeAspect="1"/>
          </p:cNvPicPr>
          <p:nvPr/>
        </p:nvPicPr>
        <p:blipFill>
          <a:blip r:embed="rId6"/>
          <a:stretch>
            <a:fillRect/>
          </a:stretch>
        </p:blipFill>
        <p:spPr>
          <a:xfrm>
            <a:off x="7572211" y="1214321"/>
            <a:ext cx="3828336" cy="747809"/>
          </a:xfrm>
          <a:prstGeom prst="rect">
            <a:avLst/>
          </a:prstGeom>
        </p:spPr>
      </p:pic>
      <p:pic>
        <p:nvPicPr>
          <p:cNvPr id="18" name="图片 17"/>
          <p:cNvPicPr>
            <a:picLocks noChangeAspect="1"/>
          </p:cNvPicPr>
          <p:nvPr/>
        </p:nvPicPr>
        <p:blipFill>
          <a:blip r:embed="rId7"/>
          <a:stretch>
            <a:fillRect/>
          </a:stretch>
        </p:blipFill>
        <p:spPr>
          <a:xfrm>
            <a:off x="7067021" y="2292897"/>
            <a:ext cx="4684713" cy="926390"/>
          </a:xfrm>
          <a:prstGeom prst="rect">
            <a:avLst/>
          </a:prstGeom>
        </p:spPr>
      </p:pic>
    </p:spTree>
    <p:extLst>
      <p:ext uri="{BB962C8B-B14F-4D97-AF65-F5344CB8AC3E}">
        <p14:creationId xmlns:p14="http://schemas.microsoft.com/office/powerpoint/2010/main" val="201992088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28024" y="-254000"/>
            <a:ext cx="10113666" cy="1446550"/>
          </a:xfrm>
          <a:prstGeom prst="rect">
            <a:avLst/>
          </a:prstGeom>
          <a:noFill/>
        </p:spPr>
        <p:txBody>
          <a:bodyPr wrap="none" rtlCol="0">
            <a:spAutoFit/>
          </a:bodyPr>
          <a:lstStyle/>
          <a:p>
            <a:pPr>
              <a:lnSpc>
                <a:spcPct val="200000"/>
              </a:lnSpc>
            </a:pPr>
            <a:r>
              <a:rPr kumimoji="1" lang="en-US" altLang="zh-CN" sz="4400" dirty="0"/>
              <a:t>Distributed</a:t>
            </a:r>
            <a:r>
              <a:rPr kumimoji="1" lang="zh-CN" altLang="en-US" sz="4400" dirty="0"/>
              <a:t> </a:t>
            </a:r>
            <a:r>
              <a:rPr kumimoji="1" lang="en-US" altLang="zh-CN" sz="4400" dirty="0"/>
              <a:t>Deep</a:t>
            </a:r>
            <a:r>
              <a:rPr kumimoji="1" lang="zh-CN" altLang="en-US" sz="4400" dirty="0"/>
              <a:t> </a:t>
            </a:r>
            <a:r>
              <a:rPr kumimoji="1" lang="en-US" altLang="zh-CN" sz="4400" dirty="0"/>
              <a:t>Learning</a:t>
            </a:r>
            <a:r>
              <a:rPr kumimoji="1" lang="zh-CN" altLang="en-US" sz="4400" dirty="0"/>
              <a:t> </a:t>
            </a:r>
            <a:r>
              <a:rPr kumimoji="1" lang="en-US" altLang="zh-CN" sz="4400" dirty="0"/>
              <a:t>In</a:t>
            </a:r>
            <a:r>
              <a:rPr kumimoji="1" lang="zh-CN" altLang="en-US" sz="4400" dirty="0"/>
              <a:t> </a:t>
            </a:r>
            <a:r>
              <a:rPr kumimoji="1" lang="en-US" altLang="zh-CN" sz="4400" dirty="0" err="1"/>
              <a:t>UCloud</a:t>
            </a:r>
            <a:endParaRPr kumimoji="1" lang="zh-CN" altLang="en-US" sz="4400" dirty="0"/>
          </a:p>
        </p:txBody>
      </p:sp>
      <p:sp>
        <p:nvSpPr>
          <p:cNvPr id="2" name="文本框 1"/>
          <p:cNvSpPr txBox="1"/>
          <p:nvPr/>
        </p:nvSpPr>
        <p:spPr>
          <a:xfrm>
            <a:off x="770708" y="1340018"/>
            <a:ext cx="3956532" cy="369332"/>
          </a:xfrm>
          <a:prstGeom prst="rect">
            <a:avLst/>
          </a:prstGeom>
          <a:noFill/>
        </p:spPr>
        <p:txBody>
          <a:bodyPr wrap="none" rtlCol="0">
            <a:spAutoFit/>
          </a:bodyPr>
          <a:lstStyle/>
          <a:p>
            <a:r>
              <a:rPr kumimoji="1" lang="en-US" altLang="zh-CN" dirty="0" err="1" smtClean="0"/>
              <a:t>UCloud</a:t>
            </a:r>
            <a:r>
              <a:rPr kumimoji="1" lang="zh-CN" altLang="en-US" dirty="0" smtClean="0"/>
              <a:t> </a:t>
            </a:r>
            <a:r>
              <a:rPr kumimoji="1" lang="en-US" altLang="zh-CN" dirty="0" smtClean="0"/>
              <a:t>Multi</a:t>
            </a:r>
            <a:r>
              <a:rPr kumimoji="1" lang="zh-CN" altLang="en-US" dirty="0" smtClean="0"/>
              <a:t> </a:t>
            </a:r>
            <a:r>
              <a:rPr kumimoji="1" lang="en-US" altLang="zh-CN" dirty="0" smtClean="0"/>
              <a:t>Node</a:t>
            </a:r>
            <a:r>
              <a:rPr kumimoji="1" lang="zh-CN" altLang="en-US" dirty="0" smtClean="0"/>
              <a:t> </a:t>
            </a:r>
            <a:r>
              <a:rPr kumimoji="1" lang="en-US" altLang="zh-CN" dirty="0" smtClean="0"/>
              <a:t>Weight</a:t>
            </a:r>
            <a:r>
              <a:rPr kumimoji="1" lang="zh-CN" altLang="en-US" dirty="0" smtClean="0"/>
              <a:t> </a:t>
            </a:r>
            <a:r>
              <a:rPr kumimoji="1" lang="en-US" altLang="zh-CN" dirty="0" smtClean="0"/>
              <a:t>Update</a:t>
            </a:r>
            <a:endParaRPr kumimoji="1" lang="zh-CN" altLang="en-US" dirty="0"/>
          </a:p>
        </p:txBody>
      </p:sp>
      <p:pic>
        <p:nvPicPr>
          <p:cNvPr id="6" name="图片 5"/>
          <p:cNvPicPr>
            <a:picLocks noChangeAspect="1"/>
          </p:cNvPicPr>
          <p:nvPr/>
        </p:nvPicPr>
        <p:blipFill>
          <a:blip r:embed="rId3"/>
          <a:stretch>
            <a:fillRect/>
          </a:stretch>
        </p:blipFill>
        <p:spPr>
          <a:xfrm>
            <a:off x="4315046" y="1524684"/>
            <a:ext cx="5943600" cy="5092700"/>
          </a:xfrm>
          <a:prstGeom prst="rect">
            <a:avLst/>
          </a:prstGeom>
        </p:spPr>
      </p:pic>
    </p:spTree>
    <p:extLst>
      <p:ext uri="{BB962C8B-B14F-4D97-AF65-F5344CB8AC3E}">
        <p14:creationId xmlns:p14="http://schemas.microsoft.com/office/powerpoint/2010/main" val="6043204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28024" y="-254000"/>
            <a:ext cx="10113666" cy="1446550"/>
          </a:xfrm>
          <a:prstGeom prst="rect">
            <a:avLst/>
          </a:prstGeom>
          <a:noFill/>
        </p:spPr>
        <p:txBody>
          <a:bodyPr wrap="none" rtlCol="0">
            <a:spAutoFit/>
          </a:bodyPr>
          <a:lstStyle/>
          <a:p>
            <a:pPr>
              <a:lnSpc>
                <a:spcPct val="200000"/>
              </a:lnSpc>
            </a:pPr>
            <a:r>
              <a:rPr kumimoji="1" lang="en-US" altLang="zh-CN" sz="4400" dirty="0"/>
              <a:t>Distributed</a:t>
            </a:r>
            <a:r>
              <a:rPr kumimoji="1" lang="zh-CN" altLang="en-US" sz="4400" dirty="0"/>
              <a:t> </a:t>
            </a:r>
            <a:r>
              <a:rPr kumimoji="1" lang="en-US" altLang="zh-CN" sz="4400" dirty="0"/>
              <a:t>Deep</a:t>
            </a:r>
            <a:r>
              <a:rPr kumimoji="1" lang="zh-CN" altLang="en-US" sz="4400" dirty="0"/>
              <a:t> </a:t>
            </a:r>
            <a:r>
              <a:rPr kumimoji="1" lang="en-US" altLang="zh-CN" sz="4400" dirty="0"/>
              <a:t>Learning</a:t>
            </a:r>
            <a:r>
              <a:rPr kumimoji="1" lang="zh-CN" altLang="en-US" sz="4400" dirty="0"/>
              <a:t> </a:t>
            </a:r>
            <a:r>
              <a:rPr kumimoji="1" lang="en-US" altLang="zh-CN" sz="4400" dirty="0"/>
              <a:t>In</a:t>
            </a:r>
            <a:r>
              <a:rPr kumimoji="1" lang="zh-CN" altLang="en-US" sz="4400" dirty="0"/>
              <a:t> </a:t>
            </a:r>
            <a:r>
              <a:rPr kumimoji="1" lang="en-US" altLang="zh-CN" sz="4400" dirty="0" err="1"/>
              <a:t>UCloud</a:t>
            </a:r>
            <a:endParaRPr kumimoji="1" lang="zh-CN" altLang="en-US" sz="4400" dirty="0"/>
          </a:p>
        </p:txBody>
      </p:sp>
      <p:pic>
        <p:nvPicPr>
          <p:cNvPr id="6" name="图片 5"/>
          <p:cNvPicPr>
            <a:picLocks noChangeAspect="1"/>
          </p:cNvPicPr>
          <p:nvPr/>
        </p:nvPicPr>
        <p:blipFill>
          <a:blip r:embed="rId3"/>
          <a:stretch>
            <a:fillRect/>
          </a:stretch>
        </p:blipFill>
        <p:spPr>
          <a:xfrm>
            <a:off x="3089828" y="1192550"/>
            <a:ext cx="5873575" cy="5208250"/>
          </a:xfrm>
          <a:prstGeom prst="rect">
            <a:avLst/>
          </a:prstGeom>
        </p:spPr>
      </p:pic>
    </p:spTree>
    <p:extLst>
      <p:ext uri="{BB962C8B-B14F-4D97-AF65-F5344CB8AC3E}">
        <p14:creationId xmlns:p14="http://schemas.microsoft.com/office/powerpoint/2010/main" val="172111910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28024" y="-254000"/>
            <a:ext cx="10113666" cy="1446550"/>
          </a:xfrm>
          <a:prstGeom prst="rect">
            <a:avLst/>
          </a:prstGeom>
          <a:noFill/>
        </p:spPr>
        <p:txBody>
          <a:bodyPr wrap="none" rtlCol="0">
            <a:spAutoFit/>
          </a:bodyPr>
          <a:lstStyle/>
          <a:p>
            <a:pPr>
              <a:lnSpc>
                <a:spcPct val="200000"/>
              </a:lnSpc>
            </a:pPr>
            <a:r>
              <a:rPr kumimoji="1" lang="en-US" altLang="zh-CN" sz="4400" dirty="0"/>
              <a:t>Distributed</a:t>
            </a:r>
            <a:r>
              <a:rPr kumimoji="1" lang="zh-CN" altLang="en-US" sz="4400" dirty="0"/>
              <a:t> </a:t>
            </a:r>
            <a:r>
              <a:rPr kumimoji="1" lang="en-US" altLang="zh-CN" sz="4400" dirty="0"/>
              <a:t>Deep</a:t>
            </a:r>
            <a:r>
              <a:rPr kumimoji="1" lang="zh-CN" altLang="en-US" sz="4400" dirty="0"/>
              <a:t> </a:t>
            </a:r>
            <a:r>
              <a:rPr kumimoji="1" lang="en-US" altLang="zh-CN" sz="4400" dirty="0"/>
              <a:t>Learning</a:t>
            </a:r>
            <a:r>
              <a:rPr kumimoji="1" lang="zh-CN" altLang="en-US" sz="4400" dirty="0"/>
              <a:t> </a:t>
            </a:r>
            <a:r>
              <a:rPr kumimoji="1" lang="en-US" altLang="zh-CN" sz="4400" dirty="0"/>
              <a:t>In</a:t>
            </a:r>
            <a:r>
              <a:rPr kumimoji="1" lang="zh-CN" altLang="en-US" sz="4400" dirty="0"/>
              <a:t> </a:t>
            </a:r>
            <a:r>
              <a:rPr kumimoji="1" lang="en-US" altLang="zh-CN" sz="4400" dirty="0" err="1"/>
              <a:t>UCloud</a:t>
            </a:r>
            <a:endParaRPr kumimoji="1" lang="zh-CN" altLang="en-US" sz="4400" dirty="0"/>
          </a:p>
        </p:txBody>
      </p:sp>
      <p:pic>
        <p:nvPicPr>
          <p:cNvPr id="2" name="图片 1"/>
          <p:cNvPicPr>
            <a:picLocks noChangeAspect="1"/>
          </p:cNvPicPr>
          <p:nvPr/>
        </p:nvPicPr>
        <p:blipFill>
          <a:blip r:embed="rId3"/>
          <a:stretch>
            <a:fillRect/>
          </a:stretch>
        </p:blipFill>
        <p:spPr>
          <a:xfrm>
            <a:off x="2453697" y="1192550"/>
            <a:ext cx="6573925" cy="5560846"/>
          </a:xfrm>
          <a:prstGeom prst="rect">
            <a:avLst/>
          </a:prstGeom>
        </p:spPr>
      </p:pic>
    </p:spTree>
    <p:extLst>
      <p:ext uri="{BB962C8B-B14F-4D97-AF65-F5344CB8AC3E}">
        <p14:creationId xmlns:p14="http://schemas.microsoft.com/office/powerpoint/2010/main" val="16482509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217412" y="150796"/>
            <a:ext cx="1805302" cy="769441"/>
          </a:xfrm>
          <a:prstGeom prst="rect">
            <a:avLst/>
          </a:prstGeom>
          <a:noFill/>
        </p:spPr>
        <p:txBody>
          <a:bodyPr wrap="none" rtlCol="0">
            <a:spAutoFit/>
          </a:bodyPr>
          <a:lstStyle/>
          <a:p>
            <a:r>
              <a:rPr kumimoji="1" lang="en-US" altLang="zh-CN" sz="4400" dirty="0" err="1" smtClean="0"/>
              <a:t>LeNet</a:t>
            </a:r>
            <a:endParaRPr kumimoji="1" lang="zh-CN" altLang="en-US" sz="4400" dirty="0"/>
          </a:p>
        </p:txBody>
      </p:sp>
      <p:pic>
        <p:nvPicPr>
          <p:cNvPr id="3" name="图片 2"/>
          <p:cNvPicPr>
            <a:picLocks noChangeAspect="1"/>
          </p:cNvPicPr>
          <p:nvPr/>
        </p:nvPicPr>
        <p:blipFill>
          <a:blip r:embed="rId3"/>
          <a:stretch>
            <a:fillRect/>
          </a:stretch>
        </p:blipFill>
        <p:spPr>
          <a:xfrm>
            <a:off x="1530972" y="1149460"/>
            <a:ext cx="9881444" cy="2674139"/>
          </a:xfrm>
          <a:prstGeom prst="rect">
            <a:avLst/>
          </a:prstGeom>
        </p:spPr>
      </p:pic>
      <p:sp>
        <p:nvSpPr>
          <p:cNvPr id="4" name="矩形 3"/>
          <p:cNvSpPr/>
          <p:nvPr/>
        </p:nvSpPr>
        <p:spPr>
          <a:xfrm>
            <a:off x="2169411" y="5036766"/>
            <a:ext cx="8386293" cy="646331"/>
          </a:xfrm>
          <a:prstGeom prst="rect">
            <a:avLst/>
          </a:prstGeom>
        </p:spPr>
        <p:txBody>
          <a:bodyPr wrap="square">
            <a:spAutoFit/>
          </a:bodyPr>
          <a:lstStyle/>
          <a:p>
            <a:r>
              <a:rPr lang="en-US" altLang="zh-CN" dirty="0" err="1">
                <a:solidFill>
                  <a:schemeClr val="accent2"/>
                </a:solidFill>
                <a:latin typeface="Arial" charset="0"/>
              </a:rPr>
              <a:t>LeCun</a:t>
            </a:r>
            <a:r>
              <a:rPr lang="en-US" altLang="zh-CN" dirty="0">
                <a:solidFill>
                  <a:schemeClr val="accent2"/>
                </a:solidFill>
                <a:latin typeface="Arial" charset="0"/>
              </a:rPr>
              <a:t> Y, </a:t>
            </a:r>
            <a:r>
              <a:rPr lang="en-US" altLang="zh-CN" dirty="0" err="1">
                <a:solidFill>
                  <a:schemeClr val="accent2"/>
                </a:solidFill>
                <a:latin typeface="Arial" charset="0"/>
              </a:rPr>
              <a:t>Bottou</a:t>
            </a:r>
            <a:r>
              <a:rPr lang="en-US" altLang="zh-CN" dirty="0">
                <a:solidFill>
                  <a:schemeClr val="accent2"/>
                </a:solidFill>
                <a:latin typeface="Arial" charset="0"/>
              </a:rPr>
              <a:t> L, </a:t>
            </a:r>
            <a:r>
              <a:rPr lang="en-US" altLang="zh-CN" dirty="0" err="1">
                <a:solidFill>
                  <a:schemeClr val="accent2"/>
                </a:solidFill>
                <a:latin typeface="Arial" charset="0"/>
              </a:rPr>
              <a:t>Bengio</a:t>
            </a:r>
            <a:r>
              <a:rPr lang="en-US" altLang="zh-CN" dirty="0">
                <a:solidFill>
                  <a:schemeClr val="accent2"/>
                </a:solidFill>
                <a:latin typeface="Arial" charset="0"/>
              </a:rPr>
              <a:t> Y, et al. Gradient-based learning applied to document recognition[J]. Proceedings of the IEEE, 1998, 86(11): 2278-2324.</a:t>
            </a:r>
            <a:endParaRPr lang="zh-CN" altLang="en-US" dirty="0">
              <a:solidFill>
                <a:schemeClr val="accent2"/>
              </a:solidFill>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114" y="5375366"/>
            <a:ext cx="2743200" cy="1840992"/>
          </a:xfrm>
          <a:prstGeom prst="rect">
            <a:avLst/>
          </a:prstGeom>
        </p:spPr>
      </p:pic>
    </p:spTree>
    <p:extLst>
      <p:ext uri="{BB962C8B-B14F-4D97-AF65-F5344CB8AC3E}">
        <p14:creationId xmlns:p14="http://schemas.microsoft.com/office/powerpoint/2010/main" val="102532694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28024" y="-254000"/>
            <a:ext cx="10113666" cy="1446550"/>
          </a:xfrm>
          <a:prstGeom prst="rect">
            <a:avLst/>
          </a:prstGeom>
          <a:noFill/>
        </p:spPr>
        <p:txBody>
          <a:bodyPr wrap="none" rtlCol="0">
            <a:spAutoFit/>
          </a:bodyPr>
          <a:lstStyle/>
          <a:p>
            <a:pPr>
              <a:lnSpc>
                <a:spcPct val="200000"/>
              </a:lnSpc>
            </a:pPr>
            <a:r>
              <a:rPr kumimoji="1" lang="en-US" altLang="zh-CN" sz="4400" dirty="0"/>
              <a:t>Distributed</a:t>
            </a:r>
            <a:r>
              <a:rPr kumimoji="1" lang="zh-CN" altLang="en-US" sz="4400" dirty="0"/>
              <a:t> </a:t>
            </a:r>
            <a:r>
              <a:rPr kumimoji="1" lang="en-US" altLang="zh-CN" sz="4400" dirty="0"/>
              <a:t>Deep</a:t>
            </a:r>
            <a:r>
              <a:rPr kumimoji="1" lang="zh-CN" altLang="en-US" sz="4400" dirty="0"/>
              <a:t> </a:t>
            </a:r>
            <a:r>
              <a:rPr kumimoji="1" lang="en-US" altLang="zh-CN" sz="4400" dirty="0"/>
              <a:t>Learning</a:t>
            </a:r>
            <a:r>
              <a:rPr kumimoji="1" lang="zh-CN" altLang="en-US" sz="4400" dirty="0"/>
              <a:t> </a:t>
            </a:r>
            <a:r>
              <a:rPr kumimoji="1" lang="en-US" altLang="zh-CN" sz="4400" dirty="0"/>
              <a:t>In</a:t>
            </a:r>
            <a:r>
              <a:rPr kumimoji="1" lang="zh-CN" altLang="en-US" sz="4400" dirty="0"/>
              <a:t> </a:t>
            </a:r>
            <a:r>
              <a:rPr kumimoji="1" lang="en-US" altLang="zh-CN" sz="4400" dirty="0" err="1"/>
              <a:t>UCloud</a:t>
            </a:r>
            <a:endParaRPr kumimoji="1" lang="zh-CN" altLang="en-US" sz="4400" dirty="0"/>
          </a:p>
        </p:txBody>
      </p:sp>
      <p:pic>
        <p:nvPicPr>
          <p:cNvPr id="3" name="图片 2"/>
          <p:cNvPicPr>
            <a:picLocks noChangeAspect="1"/>
          </p:cNvPicPr>
          <p:nvPr/>
        </p:nvPicPr>
        <p:blipFill>
          <a:blip r:embed="rId3"/>
          <a:stretch>
            <a:fillRect/>
          </a:stretch>
        </p:blipFill>
        <p:spPr>
          <a:xfrm>
            <a:off x="2472268" y="1192550"/>
            <a:ext cx="6667584" cy="5328458"/>
          </a:xfrm>
          <a:prstGeom prst="rect">
            <a:avLst/>
          </a:prstGeom>
        </p:spPr>
      </p:pic>
    </p:spTree>
    <p:extLst>
      <p:ext uri="{BB962C8B-B14F-4D97-AF65-F5344CB8AC3E}">
        <p14:creationId xmlns:p14="http://schemas.microsoft.com/office/powerpoint/2010/main" val="162212902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806889" y="-253999"/>
            <a:ext cx="2002471" cy="1446550"/>
          </a:xfrm>
          <a:prstGeom prst="rect">
            <a:avLst/>
          </a:prstGeom>
          <a:noFill/>
        </p:spPr>
        <p:txBody>
          <a:bodyPr wrap="none" rtlCol="0">
            <a:spAutoFit/>
          </a:bodyPr>
          <a:lstStyle/>
          <a:p>
            <a:pPr>
              <a:lnSpc>
                <a:spcPct val="200000"/>
              </a:lnSpc>
            </a:pPr>
            <a:r>
              <a:rPr kumimoji="1" lang="en-US" altLang="zh-CN" sz="4400" smtClean="0"/>
              <a:t>Future</a:t>
            </a:r>
            <a:endParaRPr kumimoji="1" lang="zh-CN" altLang="en-US" sz="4400" dirty="0"/>
          </a:p>
        </p:txBody>
      </p:sp>
      <p:sp>
        <p:nvSpPr>
          <p:cNvPr id="2" name="文本框 1"/>
          <p:cNvSpPr txBox="1"/>
          <p:nvPr/>
        </p:nvSpPr>
        <p:spPr>
          <a:xfrm>
            <a:off x="1701208" y="1850065"/>
            <a:ext cx="7634178" cy="2308324"/>
          </a:xfrm>
          <a:prstGeom prst="rect">
            <a:avLst/>
          </a:prstGeom>
          <a:noFill/>
        </p:spPr>
        <p:txBody>
          <a:bodyPr wrap="square" rtlCol="0">
            <a:spAutoFit/>
          </a:bodyPr>
          <a:lstStyle/>
          <a:p>
            <a:pPr marL="342900" indent="-342900">
              <a:buFont typeface="+mj-lt"/>
              <a:buAutoNum type="arabicPeriod"/>
            </a:pPr>
            <a:r>
              <a:rPr kumimoji="1" lang="en-US" altLang="zh-CN" sz="2400" dirty="0" smtClean="0"/>
              <a:t>GAN</a:t>
            </a:r>
            <a:r>
              <a:rPr kumimoji="1" lang="zh-CN" altLang="en-US" sz="2400" dirty="0" smtClean="0"/>
              <a:t> </a:t>
            </a:r>
            <a:r>
              <a:rPr kumimoji="1" lang="en-US" altLang="zh-CN" sz="2400" dirty="0" smtClean="0"/>
              <a:t>On</a:t>
            </a:r>
            <a:r>
              <a:rPr kumimoji="1" lang="zh-CN" altLang="en-US" sz="2400" dirty="0" smtClean="0"/>
              <a:t> </a:t>
            </a:r>
            <a:r>
              <a:rPr kumimoji="1" lang="en-US" altLang="zh-CN" sz="2400" dirty="0" smtClean="0"/>
              <a:t>CV</a:t>
            </a:r>
            <a:endParaRPr kumimoji="1" lang="zh-CN" altLang="en-US" sz="2400" dirty="0" smtClean="0"/>
          </a:p>
          <a:p>
            <a:pPr marL="342900" indent="-342900">
              <a:buFont typeface="+mj-lt"/>
              <a:buAutoNum type="arabicPeriod"/>
            </a:pPr>
            <a:endParaRPr kumimoji="1" lang="zh-CN" altLang="en-US" sz="2400" dirty="0" smtClean="0"/>
          </a:p>
          <a:p>
            <a:pPr marL="342900" indent="-342900">
              <a:buFont typeface="+mj-lt"/>
              <a:buAutoNum type="arabicPeriod"/>
            </a:pPr>
            <a:r>
              <a:rPr kumimoji="1" lang="en-US" altLang="zh-CN" sz="2400" dirty="0" smtClean="0"/>
              <a:t>DL</a:t>
            </a:r>
            <a:r>
              <a:rPr kumimoji="1" lang="zh-CN" altLang="en-US" sz="2400" dirty="0" smtClean="0"/>
              <a:t> </a:t>
            </a:r>
            <a:r>
              <a:rPr kumimoji="1" lang="en-US" altLang="zh-CN" sz="2400" dirty="0" smtClean="0"/>
              <a:t>On</a:t>
            </a:r>
            <a:r>
              <a:rPr kumimoji="1" lang="zh-CN" altLang="en-US" sz="2400" dirty="0" smtClean="0"/>
              <a:t> </a:t>
            </a:r>
            <a:r>
              <a:rPr kumimoji="1" lang="en-US" altLang="zh-CN" sz="2400" dirty="0" smtClean="0"/>
              <a:t>NLP</a:t>
            </a:r>
            <a:endParaRPr kumimoji="1" lang="zh-CN" altLang="en-US" sz="2400" dirty="0" smtClean="0"/>
          </a:p>
          <a:p>
            <a:pPr marL="342900" indent="-342900">
              <a:buFont typeface="+mj-lt"/>
              <a:buAutoNum type="arabicPeriod"/>
            </a:pPr>
            <a:endParaRPr kumimoji="1" lang="zh-CN" altLang="en-US" sz="2400" dirty="0" smtClean="0"/>
          </a:p>
          <a:p>
            <a:pPr marL="342900" indent="-342900">
              <a:buFont typeface="+mj-lt"/>
              <a:buAutoNum type="arabicPeriod"/>
            </a:pPr>
            <a:r>
              <a:rPr kumimoji="1" lang="en-US" altLang="zh-CN" sz="2400" dirty="0" smtClean="0"/>
              <a:t>Distributed</a:t>
            </a:r>
            <a:r>
              <a:rPr kumimoji="1" lang="zh-CN" altLang="en-US" sz="2400" dirty="0" smtClean="0"/>
              <a:t> </a:t>
            </a:r>
            <a:r>
              <a:rPr kumimoji="1" lang="en-US" altLang="zh-CN" sz="2400" dirty="0" smtClean="0"/>
              <a:t>TF</a:t>
            </a:r>
            <a:r>
              <a:rPr kumimoji="1" lang="zh-CN" altLang="en-US" sz="2400" dirty="0" smtClean="0"/>
              <a:t> </a:t>
            </a:r>
            <a:r>
              <a:rPr kumimoji="1" lang="en-US" altLang="zh-CN" sz="2400" dirty="0" smtClean="0"/>
              <a:t>With</a:t>
            </a:r>
            <a:r>
              <a:rPr kumimoji="1" lang="zh-CN" altLang="en-US" sz="2400" dirty="0" smtClean="0"/>
              <a:t> </a:t>
            </a:r>
            <a:r>
              <a:rPr kumimoji="1" lang="en-US" altLang="zh-CN" sz="2400" dirty="0" smtClean="0"/>
              <a:t>Cloud</a:t>
            </a:r>
            <a:endParaRPr kumimoji="1" lang="zh-CN" altLang="en-US" sz="2400" dirty="0" smtClean="0"/>
          </a:p>
          <a:p>
            <a:endParaRPr kumimoji="1" lang="zh-CN" altLang="en-US" sz="2400" dirty="0"/>
          </a:p>
        </p:txBody>
      </p:sp>
    </p:spTree>
    <p:extLst>
      <p:ext uri="{BB962C8B-B14F-4D97-AF65-F5344CB8AC3E}">
        <p14:creationId xmlns:p14="http://schemas.microsoft.com/office/powerpoint/2010/main" val="24906973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27353" y="1989140"/>
            <a:ext cx="2864887" cy="2585323"/>
          </a:xfrm>
          <a:prstGeom prst="rect">
            <a:avLst/>
          </a:prstGeom>
          <a:noFill/>
        </p:spPr>
        <p:txBody>
          <a:bodyPr wrap="none" lIns="91440" tIns="45720" rIns="91440" bIns="45720">
            <a:spAutoFit/>
          </a:bodyPr>
          <a:lstStyle/>
          <a:p>
            <a:pPr algn="ctr"/>
            <a:r>
              <a:rPr lang="en-US" altLang="zh-CN" sz="5400" b="1" cap="none" spc="0" dirty="0" smtClean="0">
                <a:ln w="6600">
                  <a:solidFill>
                    <a:schemeClr val="accent2"/>
                  </a:solidFill>
                  <a:prstDash val="solid"/>
                </a:ln>
                <a:solidFill>
                  <a:srgbClr val="FFFFFF"/>
                </a:solidFill>
                <a:effectLst>
                  <a:outerShdw dist="38100" dir="2700000" algn="tl" rotWithShape="0">
                    <a:schemeClr val="accent2"/>
                  </a:outerShdw>
                </a:effectLst>
              </a:rPr>
              <a:t>Thanks</a:t>
            </a:r>
            <a:endParaRPr lang="zh-CN" altLang="en-US" sz="5400" b="1" cap="none" spc="0" dirty="0" smtClean="0">
              <a:ln w="6600">
                <a:solidFill>
                  <a:schemeClr val="accent2"/>
                </a:solidFill>
                <a:prstDash val="solid"/>
              </a:ln>
              <a:solidFill>
                <a:srgbClr val="FFFFFF"/>
              </a:solidFill>
              <a:effectLst>
                <a:outerShdw dist="38100" dir="2700000" algn="tl" rotWithShape="0">
                  <a:schemeClr val="accent2"/>
                </a:outerShdw>
              </a:effectLst>
            </a:endParaRPr>
          </a:p>
          <a:p>
            <a:pPr algn="ctr"/>
            <a:r>
              <a:rPr lang="en-US" altLang="zh-CN" sz="5400" b="1" dirty="0" smtClean="0">
                <a:ln w="6600">
                  <a:solidFill>
                    <a:schemeClr val="accent2"/>
                  </a:solidFill>
                  <a:prstDash val="solid"/>
                </a:ln>
                <a:solidFill>
                  <a:srgbClr val="FFFFFF"/>
                </a:solidFill>
                <a:effectLst>
                  <a:outerShdw dist="38100" dir="2700000" algn="tl" rotWithShape="0">
                    <a:schemeClr val="accent2"/>
                  </a:outerShdw>
                </a:effectLst>
              </a:rPr>
              <a:t>&amp;</a:t>
            </a:r>
            <a:endParaRPr lang="zh-CN" altLang="en-US" sz="5400" b="1" cap="none" spc="0" dirty="0" smtClean="0">
              <a:ln w="6600">
                <a:solidFill>
                  <a:schemeClr val="accent2"/>
                </a:solidFill>
                <a:prstDash val="solid"/>
              </a:ln>
              <a:solidFill>
                <a:srgbClr val="FFFFFF"/>
              </a:solidFill>
              <a:effectLst>
                <a:outerShdw dist="38100" dir="2700000" algn="tl" rotWithShape="0">
                  <a:schemeClr val="accent2"/>
                </a:outerShdw>
              </a:effectLst>
            </a:endParaRPr>
          </a:p>
          <a:p>
            <a:pPr algn="ctr"/>
            <a:r>
              <a:rPr lang="en-US" altLang="zh-CN" sz="5400" b="1" cap="none" spc="0" dirty="0" smtClean="0">
                <a:ln w="6600">
                  <a:solidFill>
                    <a:schemeClr val="accent2"/>
                  </a:solidFill>
                  <a:prstDash val="solid"/>
                </a:ln>
                <a:solidFill>
                  <a:srgbClr val="FFFFFF"/>
                </a:solidFill>
                <a:effectLst>
                  <a:outerShdw dist="38100" dir="2700000" algn="tl" rotWithShape="0">
                    <a:schemeClr val="accent2"/>
                  </a:outerShdw>
                </a:effectLst>
              </a:rPr>
              <a:t>QA</a:t>
            </a:r>
            <a:endPar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19338926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217412" y="150796"/>
            <a:ext cx="1805302" cy="769441"/>
          </a:xfrm>
          <a:prstGeom prst="rect">
            <a:avLst/>
          </a:prstGeom>
          <a:noFill/>
        </p:spPr>
        <p:txBody>
          <a:bodyPr wrap="none" rtlCol="0">
            <a:spAutoFit/>
          </a:bodyPr>
          <a:lstStyle/>
          <a:p>
            <a:r>
              <a:rPr kumimoji="1" lang="en-US" altLang="zh-CN" sz="4400" dirty="0" err="1" smtClean="0"/>
              <a:t>LeNet</a:t>
            </a:r>
            <a:endParaRPr kumimoji="1" lang="zh-CN" altLang="en-US" sz="4400"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6193" y="936413"/>
            <a:ext cx="7207739" cy="4504837"/>
          </a:xfrm>
          <a:prstGeom prst="rect">
            <a:avLst/>
          </a:prstGeom>
        </p:spPr>
      </p:pic>
      <p:sp>
        <p:nvSpPr>
          <p:cNvPr id="9" name="文本框 8"/>
          <p:cNvSpPr txBox="1"/>
          <p:nvPr/>
        </p:nvSpPr>
        <p:spPr>
          <a:xfrm>
            <a:off x="2482291" y="5839420"/>
            <a:ext cx="9709709" cy="369332"/>
          </a:xfrm>
          <a:prstGeom prst="rect">
            <a:avLst/>
          </a:prstGeom>
          <a:noFill/>
        </p:spPr>
        <p:txBody>
          <a:bodyPr wrap="none" rtlCol="0">
            <a:spAutoFit/>
          </a:bodyPr>
          <a:lstStyle/>
          <a:p>
            <a:r>
              <a:rPr kumimoji="1" lang="en-US" altLang="zh-CN" dirty="0" smtClean="0">
                <a:solidFill>
                  <a:schemeClr val="accent2"/>
                </a:solidFill>
                <a:hlinkClick r:id="rId4"/>
              </a:rPr>
              <a:t>https://github.com/spark-mler/WorkWithTensorflow/blob/master/CV_model/lenet/lenet.py</a:t>
            </a:r>
            <a:r>
              <a:rPr kumimoji="1" lang="en-US" altLang="zh-CN" dirty="0" smtClean="0">
                <a:solidFill>
                  <a:schemeClr val="accent2"/>
                </a:solidFill>
              </a:rPr>
              <a:t>·</a:t>
            </a:r>
            <a:endParaRPr kumimoji="1" lang="zh-CN" altLang="en-US" dirty="0">
              <a:solidFill>
                <a:schemeClr val="accent2"/>
              </a:solidFill>
            </a:endParaRPr>
          </a:p>
        </p:txBody>
      </p:sp>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114" y="5375366"/>
            <a:ext cx="2743200" cy="1840992"/>
          </a:xfrm>
          <a:prstGeom prst="rect">
            <a:avLst/>
          </a:prstGeom>
        </p:spPr>
      </p:pic>
    </p:spTree>
    <p:extLst>
      <p:ext uri="{BB962C8B-B14F-4D97-AF65-F5344CB8AC3E}">
        <p14:creationId xmlns:p14="http://schemas.microsoft.com/office/powerpoint/2010/main" val="5702380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217412" y="150796"/>
            <a:ext cx="2316660" cy="769441"/>
          </a:xfrm>
          <a:prstGeom prst="rect">
            <a:avLst/>
          </a:prstGeom>
          <a:noFill/>
        </p:spPr>
        <p:txBody>
          <a:bodyPr wrap="none" rtlCol="0">
            <a:spAutoFit/>
          </a:bodyPr>
          <a:lstStyle/>
          <a:p>
            <a:r>
              <a:rPr kumimoji="1" lang="en-US" altLang="zh-CN" sz="4400" dirty="0" err="1" smtClean="0"/>
              <a:t>AlexNet</a:t>
            </a:r>
            <a:endParaRPr kumimoji="1" lang="zh-CN" altLang="en-US" sz="4400" dirty="0"/>
          </a:p>
        </p:txBody>
      </p:sp>
      <p:pic>
        <p:nvPicPr>
          <p:cNvPr id="2" name="图片 1"/>
          <p:cNvPicPr>
            <a:picLocks noChangeAspect="1"/>
          </p:cNvPicPr>
          <p:nvPr/>
        </p:nvPicPr>
        <p:blipFill>
          <a:blip r:embed="rId3"/>
          <a:stretch>
            <a:fillRect/>
          </a:stretch>
        </p:blipFill>
        <p:spPr>
          <a:xfrm>
            <a:off x="1073592" y="1107831"/>
            <a:ext cx="10577930" cy="3320154"/>
          </a:xfrm>
          <a:prstGeom prst="rect">
            <a:avLst/>
          </a:prstGeom>
        </p:spPr>
      </p:pic>
      <p:sp>
        <p:nvSpPr>
          <p:cNvPr id="6" name="矩形 5"/>
          <p:cNvSpPr/>
          <p:nvPr/>
        </p:nvSpPr>
        <p:spPr>
          <a:xfrm>
            <a:off x="1501197" y="4956575"/>
            <a:ext cx="10022588" cy="646331"/>
          </a:xfrm>
          <a:prstGeom prst="rect">
            <a:avLst/>
          </a:prstGeom>
        </p:spPr>
        <p:txBody>
          <a:bodyPr wrap="square">
            <a:spAutoFit/>
          </a:bodyPr>
          <a:lstStyle/>
          <a:p>
            <a:r>
              <a:rPr lang="en-US" altLang="zh-CN" dirty="0" err="1">
                <a:solidFill>
                  <a:schemeClr val="accent2"/>
                </a:solidFill>
                <a:latin typeface="Arial" charset="0"/>
              </a:rPr>
              <a:t>Krizhevsky</a:t>
            </a:r>
            <a:r>
              <a:rPr lang="en-US" altLang="zh-CN" dirty="0">
                <a:solidFill>
                  <a:schemeClr val="accent2"/>
                </a:solidFill>
                <a:latin typeface="Arial" charset="0"/>
              </a:rPr>
              <a:t> A, </a:t>
            </a:r>
            <a:r>
              <a:rPr lang="en-US" altLang="zh-CN" dirty="0" err="1">
                <a:solidFill>
                  <a:schemeClr val="accent2"/>
                </a:solidFill>
                <a:latin typeface="Arial" charset="0"/>
              </a:rPr>
              <a:t>Sutskever</a:t>
            </a:r>
            <a:r>
              <a:rPr lang="en-US" altLang="zh-CN" dirty="0">
                <a:solidFill>
                  <a:schemeClr val="accent2"/>
                </a:solidFill>
                <a:latin typeface="Arial" charset="0"/>
              </a:rPr>
              <a:t> I, Hinton G E. </a:t>
            </a:r>
            <a:r>
              <a:rPr lang="en-US" altLang="zh-CN" dirty="0" err="1">
                <a:solidFill>
                  <a:schemeClr val="accent2"/>
                </a:solidFill>
                <a:latin typeface="Arial" charset="0"/>
              </a:rPr>
              <a:t>Imagenet</a:t>
            </a:r>
            <a:r>
              <a:rPr lang="en-US" altLang="zh-CN" dirty="0">
                <a:solidFill>
                  <a:schemeClr val="accent2"/>
                </a:solidFill>
                <a:latin typeface="Arial" charset="0"/>
              </a:rPr>
              <a:t> classification with deep convolutional neural networks[C]//Advances in neural information processing systems. 2012: 1097-1105.</a:t>
            </a:r>
            <a:endParaRPr lang="zh-CN" altLang="en-US" dirty="0">
              <a:solidFill>
                <a:schemeClr val="accent2"/>
              </a:solidFill>
            </a:endParaRP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114" y="5375366"/>
            <a:ext cx="2743200" cy="1840992"/>
          </a:xfrm>
          <a:prstGeom prst="rect">
            <a:avLst/>
          </a:prstGeom>
        </p:spPr>
      </p:pic>
    </p:spTree>
    <p:extLst>
      <p:ext uri="{BB962C8B-B14F-4D97-AF65-F5344CB8AC3E}">
        <p14:creationId xmlns:p14="http://schemas.microsoft.com/office/powerpoint/2010/main" val="427644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657430" y="150796"/>
            <a:ext cx="4124847" cy="769441"/>
          </a:xfrm>
          <a:prstGeom prst="rect">
            <a:avLst/>
          </a:prstGeom>
          <a:noFill/>
        </p:spPr>
        <p:txBody>
          <a:bodyPr wrap="none" rtlCol="0">
            <a:spAutoFit/>
          </a:bodyPr>
          <a:lstStyle/>
          <a:p>
            <a:r>
              <a:rPr kumimoji="1" lang="en-US" altLang="zh-CN" sz="4400" dirty="0" err="1" smtClean="0"/>
              <a:t>AlexNet</a:t>
            </a:r>
            <a:r>
              <a:rPr kumimoji="1" lang="zh-CN" altLang="en-US" sz="4400" dirty="0" smtClean="0"/>
              <a:t> </a:t>
            </a:r>
            <a:r>
              <a:rPr kumimoji="1" lang="en-US" altLang="zh-CN" sz="4400" dirty="0" smtClean="0"/>
              <a:t>Tricks</a:t>
            </a:r>
            <a:endParaRPr kumimoji="1" lang="zh-CN" altLang="en-US" sz="4400" dirty="0"/>
          </a:p>
        </p:txBody>
      </p:sp>
      <p:sp>
        <p:nvSpPr>
          <p:cNvPr id="3" name="矩形 2"/>
          <p:cNvSpPr/>
          <p:nvPr/>
        </p:nvSpPr>
        <p:spPr>
          <a:xfrm>
            <a:off x="875401" y="920237"/>
            <a:ext cx="2254848" cy="369332"/>
          </a:xfrm>
          <a:prstGeom prst="rect">
            <a:avLst/>
          </a:prstGeom>
        </p:spPr>
        <p:txBody>
          <a:bodyPr wrap="none">
            <a:spAutoFit/>
          </a:bodyPr>
          <a:lstStyle/>
          <a:p>
            <a:r>
              <a:rPr lang="en-US" altLang="zh-CN" dirty="0" err="1" smtClean="0">
                <a:solidFill>
                  <a:schemeClr val="accent2"/>
                </a:solidFill>
                <a:latin typeface="Microsoft Yahei" charset="0"/>
              </a:rPr>
              <a:t>ReLU</a:t>
            </a:r>
            <a:r>
              <a:rPr lang="zh-CN" altLang="en-US" dirty="0" smtClean="0">
                <a:solidFill>
                  <a:schemeClr val="accent2"/>
                </a:solidFill>
                <a:latin typeface="Microsoft Yahei" charset="0"/>
              </a:rPr>
              <a:t> </a:t>
            </a:r>
            <a:r>
              <a:rPr lang="en-US" altLang="zh-CN" dirty="0" smtClean="0">
                <a:solidFill>
                  <a:schemeClr val="accent2"/>
                </a:solidFill>
                <a:latin typeface="Microsoft Yahei" charset="0"/>
              </a:rPr>
              <a:t>on</a:t>
            </a:r>
            <a:r>
              <a:rPr lang="zh-CN" altLang="en-US" dirty="0" smtClean="0">
                <a:solidFill>
                  <a:schemeClr val="accent2"/>
                </a:solidFill>
                <a:latin typeface="Microsoft Yahei" charset="0"/>
              </a:rPr>
              <a:t> </a:t>
            </a:r>
            <a:r>
              <a:rPr lang="en-US" altLang="zh-CN" dirty="0" smtClean="0">
                <a:solidFill>
                  <a:schemeClr val="accent2"/>
                </a:solidFill>
                <a:latin typeface="Microsoft Yahei" charset="0"/>
              </a:rPr>
              <a:t>CIFAR-10</a:t>
            </a:r>
            <a:endParaRPr lang="en-US" altLang="zh-CN" b="0" i="0" dirty="0">
              <a:solidFill>
                <a:schemeClr val="accent2"/>
              </a:solidFill>
              <a:effectLst/>
              <a:latin typeface="Microsoft Yahei" charset="0"/>
            </a:endParaRPr>
          </a:p>
        </p:txBody>
      </p:sp>
      <p:pic>
        <p:nvPicPr>
          <p:cNvPr id="8" name="图片 7"/>
          <p:cNvPicPr>
            <a:picLocks noChangeAspect="1"/>
          </p:cNvPicPr>
          <p:nvPr/>
        </p:nvPicPr>
        <p:blipFill>
          <a:blip r:embed="rId3"/>
          <a:stretch>
            <a:fillRect/>
          </a:stretch>
        </p:blipFill>
        <p:spPr>
          <a:xfrm>
            <a:off x="4524826" y="1894997"/>
            <a:ext cx="4629203" cy="3637231"/>
          </a:xfrm>
          <a:prstGeom prst="rect">
            <a:avLst/>
          </a:prstGeom>
        </p:spPr>
      </p:pic>
      <p:sp>
        <p:nvSpPr>
          <p:cNvPr id="9" name="矩形 8"/>
          <p:cNvSpPr/>
          <p:nvPr/>
        </p:nvSpPr>
        <p:spPr>
          <a:xfrm>
            <a:off x="875401" y="1525665"/>
            <a:ext cx="3521349" cy="369332"/>
          </a:xfrm>
          <a:prstGeom prst="rect">
            <a:avLst/>
          </a:prstGeom>
        </p:spPr>
        <p:txBody>
          <a:bodyPr wrap="none">
            <a:spAutoFit/>
          </a:bodyPr>
          <a:lstStyle/>
          <a:p>
            <a:r>
              <a:rPr lang="en-US" altLang="zh-CN" dirty="0">
                <a:solidFill>
                  <a:schemeClr val="accent2"/>
                </a:solidFill>
              </a:rPr>
              <a:t>Local Response Normalization</a:t>
            </a:r>
          </a:p>
        </p:txBody>
      </p:sp>
      <p:sp>
        <p:nvSpPr>
          <p:cNvPr id="10" name="矩形 9"/>
          <p:cNvSpPr/>
          <p:nvPr/>
        </p:nvSpPr>
        <p:spPr>
          <a:xfrm>
            <a:off x="875401" y="2122249"/>
            <a:ext cx="1061509" cy="369332"/>
          </a:xfrm>
          <a:prstGeom prst="rect">
            <a:avLst/>
          </a:prstGeom>
        </p:spPr>
        <p:txBody>
          <a:bodyPr wrap="none">
            <a:spAutoFit/>
          </a:bodyPr>
          <a:lstStyle/>
          <a:p>
            <a:r>
              <a:rPr lang="en-US" altLang="zh-CN" dirty="0" smtClean="0">
                <a:solidFill>
                  <a:schemeClr val="accent2"/>
                </a:solidFill>
              </a:rPr>
              <a:t>Dropout</a:t>
            </a:r>
            <a:endParaRPr lang="en-US" altLang="zh-CN" dirty="0">
              <a:solidFill>
                <a:schemeClr val="accent2"/>
              </a:solidFill>
            </a:endParaRPr>
          </a:p>
        </p:txBody>
      </p:sp>
      <p:pic>
        <p:nvPicPr>
          <p:cNvPr id="11" name="图片 10"/>
          <p:cNvPicPr>
            <a:picLocks noChangeAspect="1"/>
          </p:cNvPicPr>
          <p:nvPr/>
        </p:nvPicPr>
        <p:blipFill>
          <a:blip r:embed="rId4"/>
          <a:stretch>
            <a:fillRect/>
          </a:stretch>
        </p:blipFill>
        <p:spPr>
          <a:xfrm>
            <a:off x="4285679" y="2825604"/>
            <a:ext cx="4868350" cy="1115259"/>
          </a:xfrm>
          <a:prstGeom prst="rect">
            <a:avLst/>
          </a:prstGeom>
        </p:spPr>
      </p:pic>
      <p:pic>
        <p:nvPicPr>
          <p:cNvPr id="12" name="图片 11"/>
          <p:cNvPicPr>
            <a:picLocks noChangeAspect="1"/>
          </p:cNvPicPr>
          <p:nvPr/>
        </p:nvPicPr>
        <p:blipFill>
          <a:blip r:embed="rId5"/>
          <a:stretch>
            <a:fillRect/>
          </a:stretch>
        </p:blipFill>
        <p:spPr>
          <a:xfrm>
            <a:off x="4778621" y="4395365"/>
            <a:ext cx="4121611" cy="232750"/>
          </a:xfrm>
          <a:prstGeom prst="rect">
            <a:avLst/>
          </a:prstGeom>
        </p:spPr>
      </p:pic>
      <p:pic>
        <p:nvPicPr>
          <p:cNvPr id="14" name="图片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7064" y="2489500"/>
            <a:ext cx="6604724" cy="3042728"/>
          </a:xfrm>
          <a:prstGeom prst="rect">
            <a:avLst/>
          </a:prstGeom>
        </p:spPr>
      </p:pic>
      <p:pic>
        <p:nvPicPr>
          <p:cNvPr id="13" name="图片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7114" y="5375366"/>
            <a:ext cx="2743200" cy="1840992"/>
          </a:xfrm>
          <a:prstGeom prst="rect">
            <a:avLst/>
          </a:prstGeom>
        </p:spPr>
      </p:pic>
    </p:spTree>
    <p:extLst>
      <p:ext uri="{BB962C8B-B14F-4D97-AF65-F5344CB8AC3E}">
        <p14:creationId xmlns:p14="http://schemas.microsoft.com/office/powerpoint/2010/main" val="249247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2" presetClass="exit" presetSubtype="4" fill="hold" nodeType="clickEffect">
                                  <p:stCondLst>
                                    <p:cond delay="0"/>
                                  </p:stCondLst>
                                  <p:childTnLst>
                                    <p:anim calcmode="lin" valueType="num">
                                      <p:cBhvr additive="base">
                                        <p:cTn id="26" dur="500"/>
                                        <p:tgtEl>
                                          <p:spTgt spid="11"/>
                                        </p:tgtEl>
                                        <p:attrNameLst>
                                          <p:attrName>ppt_y</p:attrName>
                                        </p:attrNameLst>
                                      </p:cBhvr>
                                      <p:tavLst>
                                        <p:tav tm="0">
                                          <p:val>
                                            <p:strVal val="#ppt_y"/>
                                          </p:val>
                                        </p:tav>
                                        <p:tav tm="100000">
                                          <p:val>
                                            <p:strVal val="#ppt_y+#ppt_h*1.125000"/>
                                          </p:val>
                                        </p:tav>
                                      </p:tavLst>
                                    </p:anim>
                                    <p:animEffect transition="out" filter="wipe(down)">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par>
                                <p:cTn id="29" presetID="12" presetClass="exit" presetSubtype="4" fill="hold" nodeType="withEffect">
                                  <p:stCondLst>
                                    <p:cond delay="0"/>
                                  </p:stCondLst>
                                  <p:childTnLst>
                                    <p:anim calcmode="lin" valueType="num">
                                      <p:cBhvr additive="base">
                                        <p:cTn id="30" dur="500"/>
                                        <p:tgtEl>
                                          <p:spTgt spid="12"/>
                                        </p:tgtEl>
                                        <p:attrNameLst>
                                          <p:attrName>ppt_y</p:attrName>
                                        </p:attrNameLst>
                                      </p:cBhvr>
                                      <p:tavLst>
                                        <p:tav tm="0">
                                          <p:val>
                                            <p:strVal val="#ppt_y"/>
                                          </p:val>
                                        </p:tav>
                                        <p:tav tm="100000">
                                          <p:val>
                                            <p:strVal val="#ppt_y+#ppt_h*1.125000"/>
                                          </p:val>
                                        </p:tav>
                                      </p:tavLst>
                                    </p:anim>
                                    <p:animEffect transition="out" filter="wipe(down)">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4" presetClass="exit" presetSubtype="10" fill="hold" nodeType="clickEffect">
                                  <p:stCondLst>
                                    <p:cond delay="0"/>
                                  </p:stCondLst>
                                  <p:childTnLst>
                                    <p:animEffect transition="out" filter="randombar(horizontal)">
                                      <p:cBhvr>
                                        <p:cTn id="42" dur="500"/>
                                        <p:tgtEl>
                                          <p:spTgt spid="14"/>
                                        </p:tgtEl>
                                      </p:cBhvr>
                                    </p:animEffect>
                                    <p:set>
                                      <p:cBhvr>
                                        <p:cTn id="43"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657430" y="150796"/>
            <a:ext cx="2316660" cy="769441"/>
          </a:xfrm>
          <a:prstGeom prst="rect">
            <a:avLst/>
          </a:prstGeom>
          <a:noFill/>
        </p:spPr>
        <p:txBody>
          <a:bodyPr wrap="none" rtlCol="0">
            <a:spAutoFit/>
          </a:bodyPr>
          <a:lstStyle/>
          <a:p>
            <a:r>
              <a:rPr kumimoji="1" lang="en-US" altLang="zh-CN" sz="4400" dirty="0" err="1" smtClean="0"/>
              <a:t>AlexNet</a:t>
            </a:r>
            <a:endParaRPr kumimoji="1" lang="zh-CN" altLang="en-US" sz="4400" dirty="0"/>
          </a:p>
        </p:txBody>
      </p:sp>
      <p:pic>
        <p:nvPicPr>
          <p:cNvPr id="2" name="图片 1"/>
          <p:cNvPicPr>
            <a:picLocks noChangeAspect="1"/>
          </p:cNvPicPr>
          <p:nvPr/>
        </p:nvPicPr>
        <p:blipFill>
          <a:blip r:embed="rId3"/>
          <a:stretch>
            <a:fillRect/>
          </a:stretch>
        </p:blipFill>
        <p:spPr>
          <a:xfrm>
            <a:off x="631048" y="1270453"/>
            <a:ext cx="6926834" cy="4165599"/>
          </a:xfrm>
          <a:prstGeom prst="rect">
            <a:avLst/>
          </a:prstGeom>
        </p:spPr>
      </p:pic>
      <p:pic>
        <p:nvPicPr>
          <p:cNvPr id="4" name="图片 3"/>
          <p:cNvPicPr>
            <a:picLocks noChangeAspect="1"/>
          </p:cNvPicPr>
          <p:nvPr/>
        </p:nvPicPr>
        <p:blipFill>
          <a:blip r:embed="rId4"/>
          <a:stretch>
            <a:fillRect/>
          </a:stretch>
        </p:blipFill>
        <p:spPr>
          <a:xfrm>
            <a:off x="7710080" y="150796"/>
            <a:ext cx="4481920" cy="6858000"/>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114" y="5375366"/>
            <a:ext cx="2743200" cy="1840992"/>
          </a:xfrm>
          <a:prstGeom prst="rect">
            <a:avLst/>
          </a:prstGeom>
        </p:spPr>
      </p:pic>
    </p:spTree>
    <p:extLst>
      <p:ext uri="{BB962C8B-B14F-4D97-AF65-F5344CB8AC3E}">
        <p14:creationId xmlns:p14="http://schemas.microsoft.com/office/powerpoint/2010/main" val="12512251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283551" y="128694"/>
            <a:ext cx="3111749" cy="769441"/>
          </a:xfrm>
          <a:prstGeom prst="rect">
            <a:avLst/>
          </a:prstGeom>
          <a:noFill/>
        </p:spPr>
        <p:txBody>
          <a:bodyPr wrap="none" rtlCol="0">
            <a:spAutoFit/>
          </a:bodyPr>
          <a:lstStyle/>
          <a:p>
            <a:r>
              <a:rPr kumimoji="1" lang="en-US" altLang="zh-CN" sz="4400" dirty="0" err="1" smtClean="0"/>
              <a:t>GoogLeNet</a:t>
            </a:r>
            <a:endParaRPr kumimoji="1" lang="zh-CN" altLang="en-US" sz="4400" dirty="0"/>
          </a:p>
        </p:txBody>
      </p:sp>
      <p:sp>
        <p:nvSpPr>
          <p:cNvPr id="4" name="文本框 3"/>
          <p:cNvSpPr txBox="1"/>
          <p:nvPr/>
        </p:nvSpPr>
        <p:spPr>
          <a:xfrm>
            <a:off x="1125415" y="1037492"/>
            <a:ext cx="2291012" cy="523220"/>
          </a:xfrm>
          <a:prstGeom prst="rect">
            <a:avLst/>
          </a:prstGeom>
          <a:noFill/>
        </p:spPr>
        <p:txBody>
          <a:bodyPr wrap="none" rtlCol="0">
            <a:spAutoFit/>
          </a:bodyPr>
          <a:lstStyle/>
          <a:p>
            <a:r>
              <a:rPr lang="en-US" altLang="zh-CN" sz="2800" dirty="0">
                <a:solidFill>
                  <a:schemeClr val="accent2"/>
                </a:solidFill>
              </a:rPr>
              <a:t>Shortcoming</a:t>
            </a:r>
            <a:endParaRPr kumimoji="1" lang="zh-CN" altLang="en-US" sz="2800" dirty="0">
              <a:solidFill>
                <a:schemeClr val="accent2"/>
              </a:solidFill>
            </a:endParaRPr>
          </a:p>
        </p:txBody>
      </p:sp>
      <p:sp>
        <p:nvSpPr>
          <p:cNvPr id="7" name="文本框 6"/>
          <p:cNvSpPr txBox="1"/>
          <p:nvPr/>
        </p:nvSpPr>
        <p:spPr>
          <a:xfrm>
            <a:off x="1266093" y="1688123"/>
            <a:ext cx="10040816" cy="3416320"/>
          </a:xfrm>
          <a:prstGeom prst="rect">
            <a:avLst/>
          </a:prstGeom>
          <a:noFill/>
        </p:spPr>
        <p:txBody>
          <a:bodyPr wrap="square" rtlCol="0">
            <a:spAutoFit/>
          </a:bodyPr>
          <a:lstStyle/>
          <a:p>
            <a:pPr marL="342900" indent="-342900">
              <a:lnSpc>
                <a:spcPct val="150000"/>
              </a:lnSpc>
              <a:buFont typeface="+mj-lt"/>
              <a:buAutoNum type="arabicPeriod"/>
            </a:pPr>
            <a:r>
              <a:rPr kumimoji="1" lang="en-US" altLang="zh-CN" sz="2400" dirty="0">
                <a:solidFill>
                  <a:schemeClr val="accent2"/>
                </a:solidFill>
              </a:rPr>
              <a:t>Bigger size </a:t>
            </a:r>
            <a:r>
              <a:rPr kumimoji="1" lang="en-US" altLang="zh-CN" sz="2400" dirty="0" smtClean="0">
                <a:solidFill>
                  <a:schemeClr val="accent2"/>
                </a:solidFill>
              </a:rPr>
              <a:t>means </a:t>
            </a:r>
            <a:r>
              <a:rPr kumimoji="1" lang="en-US" altLang="zh-CN" sz="2400" dirty="0">
                <a:solidFill>
                  <a:schemeClr val="accent2"/>
                </a:solidFill>
              </a:rPr>
              <a:t>a larger number of </a:t>
            </a:r>
            <a:r>
              <a:rPr kumimoji="1" lang="en-US" altLang="zh-CN" sz="2400" dirty="0" smtClean="0">
                <a:solidFill>
                  <a:schemeClr val="accent2"/>
                </a:solidFill>
              </a:rPr>
              <a:t>parameters</a:t>
            </a:r>
            <a:r>
              <a:rPr kumimoji="1" lang="en-US" altLang="zh-CN" sz="2400" dirty="0">
                <a:solidFill>
                  <a:schemeClr val="accent2"/>
                </a:solidFill>
              </a:rPr>
              <a:t>, which makes the enlarged network more prone to </a:t>
            </a:r>
            <a:r>
              <a:rPr kumimoji="1" lang="en-US" altLang="zh-CN" sz="2400" dirty="0" smtClean="0">
                <a:solidFill>
                  <a:schemeClr val="accent2"/>
                </a:solidFill>
              </a:rPr>
              <a:t>over-ﬁtting</a:t>
            </a:r>
            <a:endParaRPr kumimoji="1" lang="zh-CN" altLang="en-US" sz="2400" dirty="0">
              <a:solidFill>
                <a:schemeClr val="accent2"/>
              </a:solidFill>
            </a:endParaRPr>
          </a:p>
          <a:p>
            <a:pPr marL="342900" indent="-342900">
              <a:lnSpc>
                <a:spcPct val="150000"/>
              </a:lnSpc>
              <a:buFont typeface="+mj-lt"/>
              <a:buAutoNum type="arabicPeriod"/>
            </a:pPr>
            <a:r>
              <a:rPr kumimoji="1" lang="en-US" altLang="zh-CN" sz="2400" dirty="0" smtClean="0">
                <a:solidFill>
                  <a:schemeClr val="accent2"/>
                </a:solidFill>
              </a:rPr>
              <a:t>Increased </a:t>
            </a:r>
            <a:r>
              <a:rPr kumimoji="1" lang="en-US" altLang="zh-CN" sz="2400" dirty="0">
                <a:solidFill>
                  <a:schemeClr val="accent2"/>
                </a:solidFill>
              </a:rPr>
              <a:t>network size is the dramatically increased use of computational </a:t>
            </a:r>
            <a:r>
              <a:rPr kumimoji="1" lang="en-US" altLang="zh-CN" sz="2400" dirty="0" smtClean="0">
                <a:solidFill>
                  <a:schemeClr val="accent2"/>
                </a:solidFill>
              </a:rPr>
              <a:t>resources</a:t>
            </a:r>
            <a:endParaRPr kumimoji="1" lang="zh-CN" altLang="en-US" sz="2400" dirty="0" smtClean="0">
              <a:solidFill>
                <a:schemeClr val="accent2"/>
              </a:solidFill>
            </a:endParaRPr>
          </a:p>
          <a:p>
            <a:pPr marL="342900" indent="-342900">
              <a:lnSpc>
                <a:spcPct val="150000"/>
              </a:lnSpc>
              <a:buFont typeface="+mj-lt"/>
              <a:buAutoNum type="arabicPeriod"/>
            </a:pPr>
            <a:r>
              <a:rPr kumimoji="1" lang="en-US" altLang="zh-CN" sz="2400" dirty="0" smtClean="0">
                <a:solidFill>
                  <a:schemeClr val="accent2"/>
                </a:solidFill>
              </a:rPr>
              <a:t>Computing </a:t>
            </a:r>
            <a:r>
              <a:rPr kumimoji="1" lang="en-US" altLang="zh-CN" sz="2400" dirty="0">
                <a:solidFill>
                  <a:schemeClr val="accent2"/>
                </a:solidFill>
              </a:rPr>
              <a:t>infrastructures are very inefﬁcient when it comes to numerical calculation on non-uniform sparse data structures.</a:t>
            </a:r>
            <a:endParaRPr kumimoji="1" lang="zh-CN" altLang="en-US" sz="2400" dirty="0">
              <a:solidFill>
                <a:schemeClr val="accent2"/>
              </a:solidFill>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114" y="5375366"/>
            <a:ext cx="2743200" cy="1840992"/>
          </a:xfrm>
          <a:prstGeom prst="rect">
            <a:avLst/>
          </a:prstGeom>
        </p:spPr>
      </p:pic>
      <p:sp>
        <p:nvSpPr>
          <p:cNvPr id="2" name="矩形 1"/>
          <p:cNvSpPr/>
          <p:nvPr/>
        </p:nvSpPr>
        <p:spPr>
          <a:xfrm>
            <a:off x="2664703" y="5571265"/>
            <a:ext cx="8989739" cy="646331"/>
          </a:xfrm>
          <a:prstGeom prst="rect">
            <a:avLst/>
          </a:prstGeom>
        </p:spPr>
        <p:txBody>
          <a:bodyPr wrap="square">
            <a:spAutoFit/>
          </a:bodyPr>
          <a:lstStyle/>
          <a:p>
            <a:r>
              <a:rPr lang="en-US" altLang="zh-CN" dirty="0" err="1">
                <a:solidFill>
                  <a:schemeClr val="accent2"/>
                </a:solidFill>
                <a:latin typeface="Arial" charset="0"/>
              </a:rPr>
              <a:t>Szegedy</a:t>
            </a:r>
            <a:r>
              <a:rPr lang="en-US" altLang="zh-CN" dirty="0">
                <a:solidFill>
                  <a:schemeClr val="accent2"/>
                </a:solidFill>
                <a:latin typeface="Arial" charset="0"/>
              </a:rPr>
              <a:t> C, Liu W, </a:t>
            </a:r>
            <a:r>
              <a:rPr lang="en-US" altLang="zh-CN" dirty="0" err="1">
                <a:solidFill>
                  <a:schemeClr val="accent2"/>
                </a:solidFill>
                <a:latin typeface="Arial" charset="0"/>
              </a:rPr>
              <a:t>Jia</a:t>
            </a:r>
            <a:r>
              <a:rPr lang="en-US" altLang="zh-CN" dirty="0">
                <a:solidFill>
                  <a:schemeClr val="accent2"/>
                </a:solidFill>
                <a:latin typeface="Arial" charset="0"/>
              </a:rPr>
              <a:t> Y, et al. Going deeper with convolutions[C]//Proceedings of the IEEE Conference on Computer Vision and Pattern Recognition. 2015: 1-9.</a:t>
            </a:r>
            <a:endParaRPr lang="zh-CN" altLang="en-US" dirty="0">
              <a:solidFill>
                <a:schemeClr val="accent2"/>
              </a:solidFill>
            </a:endParaRPr>
          </a:p>
        </p:txBody>
      </p:sp>
    </p:spTree>
    <p:extLst>
      <p:ext uri="{BB962C8B-B14F-4D97-AF65-F5344CB8AC3E}">
        <p14:creationId xmlns:p14="http://schemas.microsoft.com/office/powerpoint/2010/main" val="752165331"/>
      </p:ext>
    </p:extLst>
  </p:cSld>
  <p:clrMapOvr>
    <a:masterClrMapping/>
  </p:clrMapOvr>
  <p:timing>
    <p:tnLst>
      <p:par>
        <p:cTn id="1" dur="indefinite" restart="never" nodeType="tmRoot"/>
      </p:par>
    </p:tnLst>
  </p:timing>
</p:sld>
</file>

<file path=ppt/theme/theme1.xml><?xml version="1.0" encoding="utf-8"?>
<a:theme xmlns:a="http://schemas.openxmlformats.org/drawingml/2006/main" name="视图">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视图</Template>
  <TotalTime>7683</TotalTime>
  <Words>4374</Words>
  <Application>Microsoft Macintosh PowerPoint</Application>
  <PresentationFormat>宽屏</PresentationFormat>
  <Paragraphs>397</Paragraphs>
  <Slides>42</Slides>
  <Notes>40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42</vt:i4>
      </vt:variant>
    </vt:vector>
  </HeadingPairs>
  <TitlesOfParts>
    <vt:vector size="52" baseType="lpstr">
      <vt:lpstr>Calibri</vt:lpstr>
      <vt:lpstr>Cambria Math</vt:lpstr>
      <vt:lpstr>Century Schoolbook</vt:lpstr>
      <vt:lpstr>Microsoft Yahei</vt:lpstr>
      <vt:lpstr>NimbusRomNo9L</vt:lpstr>
      <vt:lpstr>Wingdings</vt:lpstr>
      <vt:lpstr>Wingdings 2</vt:lpstr>
      <vt:lpstr>宋体</vt:lpstr>
      <vt:lpstr>Arial</vt:lpstr>
      <vt:lpstr>视图</vt:lpstr>
      <vt:lpstr>Deep CV 101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CV 101</dc:title>
  <dc:creator>Microsoft Office 用户</dc:creator>
  <cp:lastModifiedBy>Microsoft Office 用户</cp:lastModifiedBy>
  <cp:revision>187</cp:revision>
  <dcterms:created xsi:type="dcterms:W3CDTF">2016-10-01T12:52:05Z</dcterms:created>
  <dcterms:modified xsi:type="dcterms:W3CDTF">2016-10-14T12:54:04Z</dcterms:modified>
</cp:coreProperties>
</file>